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6" r:id="rId5"/>
    <p:sldMasterId id="2147483678" r:id="rId6"/>
  </p:sldMasterIdLst>
  <p:notesMasterIdLst>
    <p:notesMasterId r:id="rId20"/>
  </p:notesMasterIdLst>
  <p:sldIdLst>
    <p:sldId id="256" r:id="rId7"/>
    <p:sldId id="258" r:id="rId8"/>
    <p:sldId id="260" r:id="rId9"/>
    <p:sldId id="297" r:id="rId10"/>
    <p:sldId id="279" r:id="rId11"/>
    <p:sldId id="259" r:id="rId12"/>
    <p:sldId id="298" r:id="rId13"/>
    <p:sldId id="300" r:id="rId14"/>
    <p:sldId id="299" r:id="rId15"/>
    <p:sldId id="301" r:id="rId16"/>
    <p:sldId id="302" r:id="rId17"/>
    <p:sldId id="284" r:id="rId18"/>
    <p:sldId id="295"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ndara" panose="020E050203030302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Quattrocento Sans" panose="020B0502050000020003"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i3CEdv7GtU6+Pg/MBwzzz0t5z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4D8F3-172E-4CFD-A022-1DD20AC64764}" v="6" dt="2023-03-09T11:39:41.169"/>
  </p1510:revLst>
</p1510:revInfo>
</file>

<file path=ppt/tableStyles.xml><?xml version="1.0" encoding="utf-8"?>
<a:tblStyleLst xmlns:a="http://schemas.openxmlformats.org/drawingml/2006/main" def="{5F3307FB-B584-4E09-9C08-681619B941AA}">
  <a:tblStyle styleId="{5F3307FB-B584-4E09-9C08-681619B941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89BD0BB-4A15-492D-9867-833339B6B101}" styleName="Table_1">
    <a:wholeTbl>
      <a:tcTxStyle b="off" i="off">
        <a:font>
          <a:latin typeface="Calibri"/>
          <a:ea typeface="Calibri"/>
          <a:cs typeface="Calibri"/>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4">
              <a:alpha val="20000"/>
            </a:schemeClr>
          </a:solidFill>
        </a:fill>
      </a:tcStyle>
    </a:band1H>
    <a:band2H>
      <a:tcTxStyle b="off" i="off"/>
      <a:tcStyle>
        <a:tcBdr/>
      </a:tcStyle>
    </a:band2H>
    <a:band1V>
      <a:tcTxStyle b="off" i="off"/>
      <a:tcStyle>
        <a:tcBdr/>
        <a:fill>
          <a:solidFill>
            <a:schemeClr val="accent4">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BBC71C2D-B60A-48F7-91DE-E33699BAB574}"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444C6BA-B8D9-4133-B4AD-6D41116C6F4B}"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3A9CBA4-74E0-4B77-AE51-450918061074}" styleName="Table_4">
    <a:wholeTbl>
      <a:tcTxStyle b="off" i="off">
        <a:font>
          <a:latin typeface="Arial"/>
          <a:ea typeface="Arial"/>
          <a:cs typeface="Arial"/>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2" d="100"/>
          <a:sy n="72" d="100"/>
        </p:scale>
        <p:origin x="63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68" Type="http://schemas.openxmlformats.org/officeDocument/2006/relationships/viewProps" Target="viewProps.xml"/><Relationship Id="rId7" Type="http://schemas.openxmlformats.org/officeDocument/2006/relationships/slide" Target="slides/slide1.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9.fntdata"/><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66"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69" Type="http://schemas.openxmlformats.org/officeDocument/2006/relationships/theme" Target="theme/theme1.xml"/><Relationship Id="rId8" Type="http://schemas.openxmlformats.org/officeDocument/2006/relationships/slide" Target="slides/slide2.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67" Type="http://schemas.openxmlformats.org/officeDocument/2006/relationships/presProps" Target="presProps.xml"/><Relationship Id="rId20" Type="http://schemas.openxmlformats.org/officeDocument/2006/relationships/notesMaster" Target="notesMasters/notesMaster1.xml"/><Relationship Id="rId41" Type="http://schemas.openxmlformats.org/officeDocument/2006/relationships/font" Target="fonts/font21.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uri Mahendru" userId="e52cf40a-218e-479f-9d0b-4662907983db" providerId="ADAL" clId="{C654D8F3-172E-4CFD-A022-1DD20AC64764}"/>
    <pc:docChg chg="custSel delSld modSld modMainMaster">
      <pc:chgData name="Gouri Mahendru" userId="e52cf40a-218e-479f-9d0b-4662907983db" providerId="ADAL" clId="{C654D8F3-172E-4CFD-A022-1DD20AC64764}" dt="2023-03-09T11:40:01.054" v="7" actId="47"/>
      <pc:docMkLst>
        <pc:docMk/>
      </pc:docMkLst>
      <pc:sldChg chg="modSp">
        <pc:chgData name="Gouri Mahendru" userId="e52cf40a-218e-479f-9d0b-4662907983db" providerId="ADAL" clId="{C654D8F3-172E-4CFD-A022-1DD20AC64764}" dt="2023-03-09T11:39:41.169" v="5"/>
        <pc:sldMkLst>
          <pc:docMk/>
          <pc:sldMk cId="0" sldId="256"/>
        </pc:sldMkLst>
        <pc:spChg chg="mod">
          <ac:chgData name="Gouri Mahendru" userId="e52cf40a-218e-479f-9d0b-4662907983db" providerId="ADAL" clId="{C654D8F3-172E-4CFD-A022-1DD20AC64764}" dt="2023-03-09T11:39:41.169" v="5"/>
          <ac:spMkLst>
            <pc:docMk/>
            <pc:sldMk cId="0" sldId="256"/>
            <ac:spMk id="458" creationId="{00000000-0000-0000-0000-000000000000}"/>
          </ac:spMkLst>
        </pc:spChg>
        <pc:spChg chg="mod">
          <ac:chgData name="Gouri Mahendru" userId="e52cf40a-218e-479f-9d0b-4662907983db" providerId="ADAL" clId="{C654D8F3-172E-4CFD-A022-1DD20AC64764}" dt="2023-03-09T11:39:41.169" v="5"/>
          <ac:spMkLst>
            <pc:docMk/>
            <pc:sldMk cId="0" sldId="256"/>
            <ac:spMk id="460" creationId="{00000000-0000-0000-0000-000000000000}"/>
          </ac:spMkLst>
        </pc:spChg>
      </pc:sldChg>
      <pc:sldChg chg="delSp modSp del mod">
        <pc:chgData name="Gouri Mahendru" userId="e52cf40a-218e-479f-9d0b-4662907983db" providerId="ADAL" clId="{C654D8F3-172E-4CFD-A022-1DD20AC64764}" dt="2023-03-09T11:40:01.054" v="7" actId="47"/>
        <pc:sldMkLst>
          <pc:docMk/>
          <pc:sldMk cId="0" sldId="257"/>
        </pc:sldMkLst>
        <pc:spChg chg="mod">
          <ac:chgData name="Gouri Mahendru" userId="e52cf40a-218e-479f-9d0b-4662907983db" providerId="ADAL" clId="{C654D8F3-172E-4CFD-A022-1DD20AC64764}" dt="2023-03-09T11:39:41.169" v="5"/>
          <ac:spMkLst>
            <pc:docMk/>
            <pc:sldMk cId="0" sldId="257"/>
            <ac:spMk id="465" creationId="{00000000-0000-0000-0000-000000000000}"/>
          </ac:spMkLst>
        </pc:spChg>
        <pc:grpChg chg="del">
          <ac:chgData name="Gouri Mahendru" userId="e52cf40a-218e-479f-9d0b-4662907983db" providerId="ADAL" clId="{C654D8F3-172E-4CFD-A022-1DD20AC64764}" dt="2023-03-09T11:39:48.208" v="6" actId="478"/>
          <ac:grpSpMkLst>
            <pc:docMk/>
            <pc:sldMk cId="0" sldId="257"/>
            <ac:grpSpMk id="3" creationId="{1027C5F4-1651-1004-CA26-6368A12EBD83}"/>
          </ac:grpSpMkLst>
        </pc:grpChg>
        <pc:grpChg chg="del">
          <ac:chgData name="Gouri Mahendru" userId="e52cf40a-218e-479f-9d0b-4662907983db" providerId="ADAL" clId="{C654D8F3-172E-4CFD-A022-1DD20AC64764}" dt="2023-03-09T11:39:48.208" v="6" actId="478"/>
          <ac:grpSpMkLst>
            <pc:docMk/>
            <pc:sldMk cId="0" sldId="257"/>
            <ac:grpSpMk id="10" creationId="{EB222F95-5D94-32F0-6683-1C8EF396A7EE}"/>
          </ac:grpSpMkLst>
        </pc:grpChg>
        <pc:grpChg chg="del">
          <ac:chgData name="Gouri Mahendru" userId="e52cf40a-218e-479f-9d0b-4662907983db" providerId="ADAL" clId="{C654D8F3-172E-4CFD-A022-1DD20AC64764}" dt="2023-03-09T11:39:48.208" v="6" actId="478"/>
          <ac:grpSpMkLst>
            <pc:docMk/>
            <pc:sldMk cId="0" sldId="257"/>
            <ac:grpSpMk id="17" creationId="{4317CD9C-1949-9E17-82DF-BB8D74B0A4CB}"/>
          </ac:grpSpMkLst>
        </pc:grpChg>
        <pc:grpChg chg="del">
          <ac:chgData name="Gouri Mahendru" userId="e52cf40a-218e-479f-9d0b-4662907983db" providerId="ADAL" clId="{C654D8F3-172E-4CFD-A022-1DD20AC64764}" dt="2023-03-09T11:39:48.208" v="6" actId="478"/>
          <ac:grpSpMkLst>
            <pc:docMk/>
            <pc:sldMk cId="0" sldId="257"/>
            <ac:grpSpMk id="24" creationId="{88D78CBA-632D-0556-2F69-C3B911793FA8}"/>
          </ac:grpSpMkLst>
        </pc:grpChg>
      </pc:sldChg>
      <pc:sldMasterChg chg="delSldLayout">
        <pc:chgData name="Gouri Mahendru" userId="e52cf40a-218e-479f-9d0b-4662907983db" providerId="ADAL" clId="{C654D8F3-172E-4CFD-A022-1DD20AC64764}" dt="2023-03-09T11:40:01.054" v="7" actId="47"/>
        <pc:sldMasterMkLst>
          <pc:docMk/>
          <pc:sldMasterMk cId="0" sldId="2147483648"/>
        </pc:sldMasterMkLst>
        <pc:sldLayoutChg chg="del">
          <pc:chgData name="Gouri Mahendru" userId="e52cf40a-218e-479f-9d0b-4662907983db" providerId="ADAL" clId="{C654D8F3-172E-4CFD-A022-1DD20AC64764}" dt="2023-03-09T11:40:01.054" v="7" actId="47"/>
          <pc:sldLayoutMkLst>
            <pc:docMk/>
            <pc:sldMasterMk cId="0" sldId="2147483648"/>
            <pc:sldLayoutMk cId="0" sldId="2147483650"/>
          </pc:sldLayoutMkLst>
        </pc:sldLayoutChg>
      </pc:sldMasterChg>
      <pc:sldMasterChg chg="modSldLayout">
        <pc:chgData name="Gouri Mahendru" userId="e52cf40a-218e-479f-9d0b-4662907983db" providerId="ADAL" clId="{C654D8F3-172E-4CFD-A022-1DD20AC64764}" dt="2023-03-09T11:39:41.169" v="5"/>
        <pc:sldMasterMkLst>
          <pc:docMk/>
          <pc:sldMasterMk cId="1546103298" sldId="2147483690"/>
        </pc:sldMasterMkLst>
        <pc:sldLayoutChg chg="addSp delSp">
          <pc:chgData name="Gouri Mahendru" userId="e52cf40a-218e-479f-9d0b-4662907983db" providerId="ADAL" clId="{C654D8F3-172E-4CFD-A022-1DD20AC64764}" dt="2023-03-09T11:39:41.169" v="5"/>
          <pc:sldLayoutMkLst>
            <pc:docMk/>
            <pc:sldMasterMk cId="1546103298" sldId="2147483690"/>
            <pc:sldLayoutMk cId="1553031019" sldId="2147483702"/>
          </pc:sldLayoutMkLst>
          <pc:grpChg chg="add del">
            <ac:chgData name="Gouri Mahendru" userId="e52cf40a-218e-479f-9d0b-4662907983db" providerId="ADAL" clId="{C654D8F3-172E-4CFD-A022-1DD20AC64764}" dt="2023-03-09T11:39:41.169" v="5"/>
            <ac:grpSpMkLst>
              <pc:docMk/>
              <pc:sldMasterMk cId="1546103298" sldId="2147483690"/>
              <pc:sldLayoutMk cId="1553031019" sldId="2147483702"/>
              <ac:grpSpMk id="13" creationId="{00000000-0000-0000-0000-000000000000}"/>
            </ac:grpSpMkLst>
          </pc:grpChg>
          <pc:grpChg chg="add del">
            <ac:chgData name="Gouri Mahendru" userId="e52cf40a-218e-479f-9d0b-4662907983db" providerId="ADAL" clId="{C654D8F3-172E-4CFD-A022-1DD20AC64764}" dt="2023-03-09T11:39:41.169" v="5"/>
            <ac:grpSpMkLst>
              <pc:docMk/>
              <pc:sldMasterMk cId="1546103298" sldId="2147483690"/>
              <pc:sldLayoutMk cId="1553031019" sldId="2147483702"/>
              <ac:grpSpMk id="18" creationId="{00000000-0000-0000-0000-000000000000}"/>
            </ac:grpSpMkLst>
          </pc:grpChg>
          <pc:picChg chg="add del">
            <ac:chgData name="Gouri Mahendru" userId="e52cf40a-218e-479f-9d0b-4662907983db" providerId="ADAL" clId="{C654D8F3-172E-4CFD-A022-1DD20AC64764}" dt="2023-03-09T11:39:41.169" v="5"/>
            <ac:picMkLst>
              <pc:docMk/>
              <pc:sldMasterMk cId="1546103298" sldId="2147483690"/>
              <pc:sldLayoutMk cId="1553031019" sldId="2147483702"/>
              <ac:picMk id="12" creationId="{00000000-0000-0000-0000-000000000000}"/>
            </ac:picMkLst>
          </pc:picChg>
          <pc:picChg chg="add del">
            <ac:chgData name="Gouri Mahendru" userId="e52cf40a-218e-479f-9d0b-4662907983db" providerId="ADAL" clId="{C654D8F3-172E-4CFD-A022-1DD20AC64764}" dt="2023-03-09T11:39:41.169" v="5"/>
            <ac:picMkLst>
              <pc:docMk/>
              <pc:sldMasterMk cId="1546103298" sldId="2147483690"/>
              <pc:sldLayoutMk cId="1553031019" sldId="2147483702"/>
              <ac:picMk id="16" creationId="{00000000-0000-0000-0000-000000000000}"/>
            </ac:picMkLst>
          </pc:picChg>
          <pc:picChg chg="add del">
            <ac:chgData name="Gouri Mahendru" userId="e52cf40a-218e-479f-9d0b-4662907983db" providerId="ADAL" clId="{C654D8F3-172E-4CFD-A022-1DD20AC64764}" dt="2023-03-09T11:39:41.169" v="5"/>
            <ac:picMkLst>
              <pc:docMk/>
              <pc:sldMasterMk cId="1546103298" sldId="2147483690"/>
              <pc:sldLayoutMk cId="1553031019" sldId="2147483702"/>
              <ac:picMk id="17" creationId="{00000000-0000-0000-0000-000000000000}"/>
            </ac:picMkLst>
          </pc:picChg>
          <pc:cxnChg chg="add del">
            <ac:chgData name="Gouri Mahendru" userId="e52cf40a-218e-479f-9d0b-4662907983db" providerId="ADAL" clId="{C654D8F3-172E-4CFD-A022-1DD20AC64764}" dt="2023-03-09T11:39:41.169" v="5"/>
            <ac:cxnSpMkLst>
              <pc:docMk/>
              <pc:sldMasterMk cId="1546103298" sldId="2147483690"/>
              <pc:sldLayoutMk cId="1553031019" sldId="2147483702"/>
              <ac:cxnSpMk id="24" creationId="{00000000-0000-0000-0000-000000000000}"/>
            </ac:cxnSpMkLst>
          </pc:cxnChg>
        </pc:sldLayoutChg>
        <pc:sldLayoutChg chg="addSp delSp">
          <pc:chgData name="Gouri Mahendru" userId="e52cf40a-218e-479f-9d0b-4662907983db" providerId="ADAL" clId="{C654D8F3-172E-4CFD-A022-1DD20AC64764}" dt="2023-03-09T11:39:41.169" v="5"/>
          <pc:sldLayoutMkLst>
            <pc:docMk/>
            <pc:sldMasterMk cId="1546103298" sldId="2147483690"/>
            <pc:sldLayoutMk cId="3569729235" sldId="2147483703"/>
          </pc:sldLayoutMkLst>
          <pc:spChg chg="add del">
            <ac:chgData name="Gouri Mahendru" userId="e52cf40a-218e-479f-9d0b-4662907983db" providerId="ADAL" clId="{C654D8F3-172E-4CFD-A022-1DD20AC64764}" dt="2023-03-09T11:39:41.169" v="5"/>
            <ac:spMkLst>
              <pc:docMk/>
              <pc:sldMasterMk cId="1546103298" sldId="2147483690"/>
              <pc:sldLayoutMk cId="3569729235" sldId="2147483703"/>
              <ac:spMk id="32" creationId="{00000000-0000-0000-0000-000000000000}"/>
            </ac:spMkLst>
          </pc:spChg>
          <pc:spChg chg="add del">
            <ac:chgData name="Gouri Mahendru" userId="e52cf40a-218e-479f-9d0b-4662907983db" providerId="ADAL" clId="{C654D8F3-172E-4CFD-A022-1DD20AC64764}" dt="2023-03-09T11:39:41.169" v="5"/>
            <ac:spMkLst>
              <pc:docMk/>
              <pc:sldMasterMk cId="1546103298" sldId="2147483690"/>
              <pc:sldLayoutMk cId="3569729235" sldId="2147483703"/>
              <ac:spMk id="33" creationId="{00000000-0000-0000-0000-000000000000}"/>
            </ac:spMkLst>
          </pc:spChg>
          <pc:spChg chg="add del">
            <ac:chgData name="Gouri Mahendru" userId="e52cf40a-218e-479f-9d0b-4662907983db" providerId="ADAL" clId="{C654D8F3-172E-4CFD-A022-1DD20AC64764}" dt="2023-03-09T11:39:41.169" v="5"/>
            <ac:spMkLst>
              <pc:docMk/>
              <pc:sldMasterMk cId="1546103298" sldId="2147483690"/>
              <pc:sldLayoutMk cId="3569729235" sldId="2147483703"/>
              <ac:spMk id="34" creationId="{00000000-0000-0000-0000-000000000000}"/>
            </ac:spMkLst>
          </pc:spChg>
          <pc:picChg chg="add del">
            <ac:chgData name="Gouri Mahendru" userId="e52cf40a-218e-479f-9d0b-4662907983db" providerId="ADAL" clId="{C654D8F3-172E-4CFD-A022-1DD20AC64764}" dt="2023-03-09T11:39:41.169" v="5"/>
            <ac:picMkLst>
              <pc:docMk/>
              <pc:sldMasterMk cId="1546103298" sldId="2147483690"/>
              <pc:sldLayoutMk cId="3569729235" sldId="2147483703"/>
              <ac:picMk id="31" creationId="{00000000-0000-0000-0000-000000000000}"/>
            </ac:picMkLst>
          </pc:picChg>
          <pc:cxnChg chg="add del">
            <ac:chgData name="Gouri Mahendru" userId="e52cf40a-218e-479f-9d0b-4662907983db" providerId="ADAL" clId="{C654D8F3-172E-4CFD-A022-1DD20AC64764}" dt="2023-03-09T11:39:41.169" v="5"/>
            <ac:cxnSpMkLst>
              <pc:docMk/>
              <pc:sldMasterMk cId="1546103298" sldId="2147483690"/>
              <pc:sldLayoutMk cId="3569729235" sldId="2147483703"/>
              <ac:cxnSpMk id="35" creationId="{00000000-0000-0000-0000-000000000000}"/>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IN" sz="1400" b="1" dirty="0"/>
              <a:t>Planned v/s Actual Progress</a:t>
            </a:r>
          </a:p>
        </c:rich>
      </c:tx>
      <c:overlay val="0"/>
      <c:spPr>
        <a:noFill/>
        <a:ln>
          <a:noFill/>
        </a:ln>
        <a:effectLst/>
      </c:spPr>
      <c:txPr>
        <a:bodyPr rot="0" spcFirstLastPara="1" vertOverflow="ellipsis" vert="horz" wrap="square" anchor="t"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1"/>
          <c:order val="0"/>
          <c:tx>
            <c:strRef>
              <c:f>Sheet1!$B$1</c:f>
              <c:strCache>
                <c:ptCount val="1"/>
                <c:pt idx="0">
                  <c:v>FINISH</c:v>
                </c:pt>
              </c:strCache>
            </c:strRef>
          </c:tx>
          <c:spPr>
            <a:solidFill>
              <a:schemeClr val="accent4"/>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BAFB-463E-A6E2-EA64C509B130}"/>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BAFB-463E-A6E2-EA64C509B130}"/>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BAFB-463E-A6E2-EA64C509B130}"/>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BAFB-463E-A6E2-EA64C509B130}"/>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BAFB-463E-A6E2-EA64C509B130}"/>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B-BAFB-463E-A6E2-EA64C509B130}"/>
              </c:ext>
            </c:extLst>
          </c:dPt>
          <c:dPt>
            <c:idx val="1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BAFB-463E-A6E2-EA64C509B130}"/>
              </c:ext>
            </c:extLst>
          </c:dPt>
          <c:cat>
            <c:strRef>
              <c:f>Sheet1!$A$2:$A$15</c:f>
              <c:strCache>
                <c:ptCount val="14"/>
                <c:pt idx="0">
                  <c:v>Component 1</c:v>
                </c:pt>
                <c:pt idx="1">
                  <c:v>Component 1 Actual</c:v>
                </c:pt>
                <c:pt idx="2">
                  <c:v>Component 2</c:v>
                </c:pt>
                <c:pt idx="3">
                  <c:v>Component 2 Actual</c:v>
                </c:pt>
                <c:pt idx="4">
                  <c:v>Component 3</c:v>
                </c:pt>
                <c:pt idx="5">
                  <c:v>Component 3 Actual</c:v>
                </c:pt>
                <c:pt idx="6">
                  <c:v>Component 4</c:v>
                </c:pt>
                <c:pt idx="7">
                  <c:v>Component 4 Actual</c:v>
                </c:pt>
                <c:pt idx="8">
                  <c:v>Component 5</c:v>
                </c:pt>
                <c:pt idx="9">
                  <c:v>Component 5 Actual</c:v>
                </c:pt>
                <c:pt idx="10">
                  <c:v>Component 6</c:v>
                </c:pt>
                <c:pt idx="11">
                  <c:v>Component 6 Actual</c:v>
                </c:pt>
                <c:pt idx="12">
                  <c:v>Component 7</c:v>
                </c:pt>
                <c:pt idx="13">
                  <c:v>Component 7 Actual</c:v>
                </c:pt>
              </c:strCache>
            </c:strRef>
          </c:cat>
          <c:val>
            <c:numRef>
              <c:f>Sheet1!$B$2:$B$15</c:f>
              <c:numCache>
                <c:formatCode>mm/dd/yy;@</c:formatCode>
                <c:ptCount val="14"/>
                <c:pt idx="0">
                  <c:v>45809</c:v>
                </c:pt>
                <c:pt idx="1">
                  <c:v>45837</c:v>
                </c:pt>
                <c:pt idx="2">
                  <c:v>45830</c:v>
                </c:pt>
                <c:pt idx="3">
                  <c:v>45809</c:v>
                </c:pt>
                <c:pt idx="4">
                  <c:v>45818</c:v>
                </c:pt>
                <c:pt idx="5">
                  <c:v>45820</c:v>
                </c:pt>
                <c:pt idx="6">
                  <c:v>45839</c:v>
                </c:pt>
                <c:pt idx="7">
                  <c:v>45863</c:v>
                </c:pt>
                <c:pt idx="8">
                  <c:v>45848</c:v>
                </c:pt>
                <c:pt idx="9">
                  <c:v>45849</c:v>
                </c:pt>
                <c:pt idx="10">
                  <c:v>45839</c:v>
                </c:pt>
                <c:pt idx="11">
                  <c:v>45839</c:v>
                </c:pt>
                <c:pt idx="12">
                  <c:v>45879</c:v>
                </c:pt>
                <c:pt idx="13">
                  <c:v>45894</c:v>
                </c:pt>
              </c:numCache>
            </c:numRef>
          </c:val>
          <c:extLst>
            <c:ext xmlns:c16="http://schemas.microsoft.com/office/drawing/2014/chart" uri="{C3380CC4-5D6E-409C-BE32-E72D297353CC}">
              <c16:uniqueId val="{0000000E-BAFB-463E-A6E2-EA64C509B130}"/>
            </c:ext>
          </c:extLst>
        </c:ser>
        <c:ser>
          <c:idx val="2"/>
          <c:order val="1"/>
          <c:tx>
            <c:strRef>
              <c:f>Sheet1!$C$1</c:f>
              <c:strCache>
                <c:ptCount val="1"/>
                <c:pt idx="0">
                  <c:v>BEGIN</c:v>
                </c:pt>
              </c:strCache>
            </c:strRef>
          </c:tx>
          <c:spPr>
            <a:solidFill>
              <a:schemeClr val="bg1"/>
            </a:solidFill>
            <a:ln>
              <a:noFill/>
            </a:ln>
            <a:effectLst/>
          </c:spPr>
          <c:invertIfNegative val="0"/>
          <c:cat>
            <c:strRef>
              <c:f>Sheet1!$A$2:$A$15</c:f>
              <c:strCache>
                <c:ptCount val="14"/>
                <c:pt idx="0">
                  <c:v>Component 1</c:v>
                </c:pt>
                <c:pt idx="1">
                  <c:v>Component 1 Actual</c:v>
                </c:pt>
                <c:pt idx="2">
                  <c:v>Component 2</c:v>
                </c:pt>
                <c:pt idx="3">
                  <c:v>Component 2 Actual</c:v>
                </c:pt>
                <c:pt idx="4">
                  <c:v>Component 3</c:v>
                </c:pt>
                <c:pt idx="5">
                  <c:v>Component 3 Actual</c:v>
                </c:pt>
                <c:pt idx="6">
                  <c:v>Component 4</c:v>
                </c:pt>
                <c:pt idx="7">
                  <c:v>Component 4 Actual</c:v>
                </c:pt>
                <c:pt idx="8">
                  <c:v>Component 5</c:v>
                </c:pt>
                <c:pt idx="9">
                  <c:v>Component 5 Actual</c:v>
                </c:pt>
                <c:pt idx="10">
                  <c:v>Component 6</c:v>
                </c:pt>
                <c:pt idx="11">
                  <c:v>Component 6 Actual</c:v>
                </c:pt>
                <c:pt idx="12">
                  <c:v>Component 7</c:v>
                </c:pt>
                <c:pt idx="13">
                  <c:v>Component 7 Actual</c:v>
                </c:pt>
              </c:strCache>
            </c:strRef>
          </c:cat>
          <c:val>
            <c:numRef>
              <c:f>Sheet1!$C$2:$C$15</c:f>
              <c:numCache>
                <c:formatCode>mm/dd/yy;@</c:formatCode>
                <c:ptCount val="14"/>
                <c:pt idx="0">
                  <c:v>45782</c:v>
                </c:pt>
                <c:pt idx="1">
                  <c:v>45787</c:v>
                </c:pt>
                <c:pt idx="2">
                  <c:v>45787</c:v>
                </c:pt>
                <c:pt idx="3">
                  <c:v>45800</c:v>
                </c:pt>
                <c:pt idx="4">
                  <c:v>45791</c:v>
                </c:pt>
                <c:pt idx="5">
                  <c:v>45791</c:v>
                </c:pt>
                <c:pt idx="6">
                  <c:v>45809</c:v>
                </c:pt>
                <c:pt idx="7">
                  <c:v>45822</c:v>
                </c:pt>
                <c:pt idx="8">
                  <c:v>45809</c:v>
                </c:pt>
                <c:pt idx="9">
                  <c:v>45809</c:v>
                </c:pt>
                <c:pt idx="10">
                  <c:v>45809</c:v>
                </c:pt>
                <c:pt idx="11">
                  <c:v>45809</c:v>
                </c:pt>
                <c:pt idx="12">
                  <c:v>45848</c:v>
                </c:pt>
                <c:pt idx="13">
                  <c:v>45848</c:v>
                </c:pt>
              </c:numCache>
            </c:numRef>
          </c:val>
          <c:extLst>
            <c:ext xmlns:c16="http://schemas.microsoft.com/office/drawing/2014/chart" uri="{C3380CC4-5D6E-409C-BE32-E72D297353CC}">
              <c16:uniqueId val="{0000000F-BAFB-463E-A6E2-EA64C509B130}"/>
            </c:ext>
          </c:extLst>
        </c:ser>
        <c:dLbls>
          <c:showLegendKey val="0"/>
          <c:showVal val="0"/>
          <c:showCatName val="0"/>
          <c:showSerName val="0"/>
          <c:showPercent val="0"/>
          <c:showBubbleSize val="0"/>
        </c:dLbls>
        <c:gapWidth val="50"/>
        <c:overlap val="100"/>
        <c:axId val="1334475776"/>
        <c:axId val="1334768784"/>
      </c:barChart>
      <c:catAx>
        <c:axId val="1334475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34768784"/>
        <c:crosses val="autoZero"/>
        <c:auto val="1"/>
        <c:lblAlgn val="ctr"/>
        <c:lblOffset val="100"/>
        <c:noMultiLvlLbl val="0"/>
      </c:catAx>
      <c:valAx>
        <c:axId val="1334768784"/>
        <c:scaling>
          <c:orientation val="minMax"/>
          <c:max val="45888"/>
          <c:min val="45780"/>
        </c:scaling>
        <c:delete val="0"/>
        <c:axPos val="t"/>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34475776"/>
        <c:crosses val="autoZero"/>
        <c:crossBetween val="between"/>
        <c:majorUnit val="7"/>
        <c:minorUnit val="7"/>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640446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6" name="Google Shape;4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915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58865adb7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g158865adb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777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58865adb7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g158865adb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6134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5cb21a022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5cb21a022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051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7" name="Google Shape;84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043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738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040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58865adb7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g158865adb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921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44adbfb793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3" name="Google Shape;673;g144adbfb79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444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58865adb7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g158865adb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559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58865adb7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g158865adb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364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58865adb7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g158865adb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991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58865adb7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g158865adb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705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pic>
        <p:nvPicPr>
          <p:cNvPr id="12" name="Google Shape;12;p33"/>
          <p:cNvPicPr preferRelativeResize="0"/>
          <p:nvPr/>
        </p:nvPicPr>
        <p:blipFill rotWithShape="1">
          <a:blip r:embed="rId2">
            <a:alphaModFix/>
          </a:blip>
          <a:srcRect/>
          <a:stretch/>
        </p:blipFill>
        <p:spPr>
          <a:xfrm>
            <a:off x="3942055" y="4422"/>
            <a:ext cx="8258412" cy="6859437"/>
          </a:xfrm>
          <a:prstGeom prst="rect">
            <a:avLst/>
          </a:prstGeom>
          <a:noFill/>
          <a:ln>
            <a:noFill/>
          </a:ln>
        </p:spPr>
      </p:pic>
      <p:grpSp>
        <p:nvGrpSpPr>
          <p:cNvPr id="13" name="Google Shape;13;p33"/>
          <p:cNvGrpSpPr/>
          <p:nvPr/>
        </p:nvGrpSpPr>
        <p:grpSpPr>
          <a:xfrm>
            <a:off x="0" y="-2874"/>
            <a:ext cx="7345043" cy="6866733"/>
            <a:chOff x="0" y="-1437"/>
            <a:chExt cx="7345043" cy="6859437"/>
          </a:xfrm>
        </p:grpSpPr>
        <p:sp>
          <p:nvSpPr>
            <p:cNvPr id="14" name="Google Shape;14;p33"/>
            <p:cNvSpPr/>
            <p:nvPr/>
          </p:nvSpPr>
          <p:spPr>
            <a:xfrm flipH="1">
              <a:off x="0" y="0"/>
              <a:ext cx="6654801" cy="6858000"/>
            </a:xfrm>
            <a:custGeom>
              <a:avLst/>
              <a:gdLst/>
              <a:ahLst/>
              <a:cxnLst/>
              <a:rect l="l" t="t" r="r" b="b"/>
              <a:pathLst>
                <a:path w="6914519" h="6858000" extrusionOk="0">
                  <a:moveTo>
                    <a:pt x="0" y="0"/>
                  </a:moveTo>
                  <a:cubicBezTo>
                    <a:pt x="302296" y="319405"/>
                    <a:pt x="563009" y="675005"/>
                    <a:pt x="772240" y="1056005"/>
                  </a:cubicBezTo>
                  <a:cubicBezTo>
                    <a:pt x="968930" y="1414780"/>
                    <a:pt x="1120078" y="1795145"/>
                    <a:pt x="1222384" y="2187575"/>
                  </a:cubicBezTo>
                  <a:cubicBezTo>
                    <a:pt x="1327329" y="2591435"/>
                    <a:pt x="1380792" y="3009265"/>
                    <a:pt x="1380792" y="3429635"/>
                  </a:cubicBezTo>
                  <a:cubicBezTo>
                    <a:pt x="1380792" y="3846195"/>
                    <a:pt x="1328649" y="4260215"/>
                    <a:pt x="1225024" y="4660900"/>
                  </a:cubicBezTo>
                  <a:cubicBezTo>
                    <a:pt x="1124699" y="5050155"/>
                    <a:pt x="975531" y="5427980"/>
                    <a:pt x="782801" y="5784215"/>
                  </a:cubicBezTo>
                  <a:cubicBezTo>
                    <a:pt x="572250" y="6172200"/>
                    <a:pt x="308896" y="6533515"/>
                    <a:pt x="1980" y="6858000"/>
                  </a:cubicBezTo>
                  <a:lnTo>
                    <a:pt x="6914520" y="6858000"/>
                  </a:lnTo>
                  <a:lnTo>
                    <a:pt x="691452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 name="Google Shape;15;p33"/>
            <p:cNvPicPr preferRelativeResize="0"/>
            <p:nvPr/>
          </p:nvPicPr>
          <p:blipFill rotWithShape="1">
            <a:blip r:embed="rId3">
              <a:alphaModFix/>
            </a:blip>
            <a:srcRect/>
            <a:stretch/>
          </p:blipFill>
          <p:spPr>
            <a:xfrm flipH="1">
              <a:off x="5617843" y="-1437"/>
              <a:ext cx="1727200" cy="6853650"/>
            </a:xfrm>
            <a:prstGeom prst="rect">
              <a:avLst/>
            </a:prstGeom>
            <a:noFill/>
            <a:ln>
              <a:noFill/>
            </a:ln>
          </p:spPr>
        </p:pic>
      </p:grpSp>
      <p:pic>
        <p:nvPicPr>
          <p:cNvPr id="16" name="Google Shape;16;p33"/>
          <p:cNvPicPr preferRelativeResize="0"/>
          <p:nvPr/>
        </p:nvPicPr>
        <p:blipFill rotWithShape="1">
          <a:blip r:embed="rId4">
            <a:alphaModFix/>
          </a:blip>
          <a:srcRect/>
          <a:stretch/>
        </p:blipFill>
        <p:spPr>
          <a:xfrm>
            <a:off x="535839" y="825186"/>
            <a:ext cx="4011277" cy="626366"/>
          </a:xfrm>
          <a:prstGeom prst="rect">
            <a:avLst/>
          </a:prstGeom>
          <a:noFill/>
          <a:ln>
            <a:noFill/>
          </a:ln>
        </p:spPr>
      </p:pic>
      <p:pic>
        <p:nvPicPr>
          <p:cNvPr id="17" name="Google Shape;17;p33"/>
          <p:cNvPicPr preferRelativeResize="0"/>
          <p:nvPr/>
        </p:nvPicPr>
        <p:blipFill rotWithShape="1">
          <a:blip r:embed="rId5">
            <a:alphaModFix/>
          </a:blip>
          <a:srcRect/>
          <a:stretch/>
        </p:blipFill>
        <p:spPr>
          <a:xfrm>
            <a:off x="11041255" y="-9904"/>
            <a:ext cx="1159212" cy="1670180"/>
          </a:xfrm>
          <a:prstGeom prst="rect">
            <a:avLst/>
          </a:prstGeom>
          <a:noFill/>
          <a:ln>
            <a:noFill/>
          </a:ln>
        </p:spPr>
      </p:pic>
      <p:grpSp>
        <p:nvGrpSpPr>
          <p:cNvPr id="18" name="Google Shape;18;p33"/>
          <p:cNvGrpSpPr/>
          <p:nvPr/>
        </p:nvGrpSpPr>
        <p:grpSpPr>
          <a:xfrm>
            <a:off x="549396" y="2659575"/>
            <a:ext cx="1086406" cy="138896"/>
            <a:chOff x="7727436" y="3250656"/>
            <a:chExt cx="1086406" cy="138896"/>
          </a:xfrm>
        </p:grpSpPr>
        <p:sp>
          <p:nvSpPr>
            <p:cNvPr id="19" name="Google Shape;19;p33"/>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0" name="Google Shape;20;p33"/>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1" name="Google Shape;21;p33"/>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2" name="Google Shape;22;p33"/>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sp>
        <p:nvSpPr>
          <p:cNvPr id="23" name="Google Shape;23;p33"/>
          <p:cNvSpPr txBox="1">
            <a:spLocks noGrp="1"/>
          </p:cNvSpPr>
          <p:nvPr>
            <p:ph type="title"/>
          </p:nvPr>
        </p:nvSpPr>
        <p:spPr>
          <a:xfrm>
            <a:off x="356233" y="2972829"/>
            <a:ext cx="4567558" cy="14111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24" name="Google Shape;24;p33"/>
          <p:cNvCxnSpPr/>
          <p:nvPr/>
        </p:nvCxnSpPr>
        <p:spPr>
          <a:xfrm>
            <a:off x="459639" y="4391632"/>
            <a:ext cx="2425320" cy="360"/>
          </a:xfrm>
          <a:prstGeom prst="straightConnector1">
            <a:avLst/>
          </a:prstGeom>
          <a:noFill/>
          <a:ln w="9525" cap="flat" cmpd="sng">
            <a:solidFill>
              <a:srgbClr val="FFC000"/>
            </a:solidFill>
            <a:prstDash val="solid"/>
            <a:round/>
            <a:headEnd type="none" w="sm" len="sm"/>
            <a:tailEnd type="none" w="sm" len="sm"/>
          </a:ln>
        </p:spPr>
      </p:cxnSp>
      <p:sp>
        <p:nvSpPr>
          <p:cNvPr id="25" name="Google Shape;25;p33"/>
          <p:cNvSpPr txBox="1">
            <a:spLocks noGrp="1"/>
          </p:cNvSpPr>
          <p:nvPr>
            <p:ph type="body" idx="1"/>
          </p:nvPr>
        </p:nvSpPr>
        <p:spPr>
          <a:xfrm>
            <a:off x="348934" y="4590935"/>
            <a:ext cx="4567237" cy="71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2800"/>
              <a:buNone/>
              <a:defRPr>
                <a:solidFill>
                  <a:srgbClr val="26262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8"/>
        <p:cNvGrpSpPr/>
        <p:nvPr/>
      </p:nvGrpSpPr>
      <p:grpSpPr>
        <a:xfrm>
          <a:off x="0" y="0"/>
          <a:ext cx="0" cy="0"/>
          <a:chOff x="0" y="0"/>
          <a:chExt cx="0" cy="0"/>
        </a:xfrm>
      </p:grpSpPr>
      <p:sp>
        <p:nvSpPr>
          <p:cNvPr id="209" name="Google Shape;209;p56"/>
          <p:cNvSpPr txBox="1">
            <a:spLocks noGrp="1"/>
          </p:cNvSpPr>
          <p:nvPr>
            <p:ph type="title"/>
          </p:nvPr>
        </p:nvSpPr>
        <p:spPr>
          <a:xfrm>
            <a:off x="275728" y="120365"/>
            <a:ext cx="10515600" cy="5077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833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ighligh Section Boxes">
  <p:cSld name="Highligh Section Boxes">
    <p:spTree>
      <p:nvGrpSpPr>
        <p:cNvPr id="1" name="Shape 212"/>
        <p:cNvGrpSpPr/>
        <p:nvPr/>
      </p:nvGrpSpPr>
      <p:grpSpPr>
        <a:xfrm>
          <a:off x="0" y="0"/>
          <a:ext cx="0" cy="0"/>
          <a:chOff x="0" y="0"/>
          <a:chExt cx="0" cy="0"/>
        </a:xfrm>
      </p:grpSpPr>
      <p:sp>
        <p:nvSpPr>
          <p:cNvPr id="213" name="Google Shape;213;p57"/>
          <p:cNvSpPr txBox="1">
            <a:spLocks noGrp="1"/>
          </p:cNvSpPr>
          <p:nvPr>
            <p:ph type="title"/>
          </p:nvPr>
        </p:nvSpPr>
        <p:spPr>
          <a:xfrm>
            <a:off x="275728" y="120365"/>
            <a:ext cx="10515600" cy="5077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833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16" name="Google Shape;216;p57"/>
          <p:cNvSpPr txBox="1"/>
          <p:nvPr/>
        </p:nvSpPr>
        <p:spPr>
          <a:xfrm>
            <a:off x="756751" y="1877395"/>
            <a:ext cx="2445588" cy="3839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62626"/>
              </a:buClr>
              <a:buSzPts val="1600"/>
              <a:buFont typeface="Arial"/>
              <a:buNone/>
            </a:pPr>
            <a:r>
              <a:rPr lang="en-US" sz="1600" b="0" i="0" u="none" strike="noStrike" cap="none">
                <a:solidFill>
                  <a:srgbClr val="262626"/>
                </a:solidFill>
                <a:latin typeface="Quattrocento Sans"/>
                <a:ea typeface="Quattrocento Sans"/>
                <a:cs typeface="Quattrocento Sans"/>
                <a:sym typeface="Quattrocento Sans"/>
              </a:rPr>
              <a:t>Highlight Section</a:t>
            </a:r>
            <a:endParaRPr sz="1400" b="0" i="0" u="none" strike="noStrike" cap="none">
              <a:solidFill>
                <a:srgbClr val="000000"/>
              </a:solidFill>
              <a:latin typeface="Arial"/>
              <a:ea typeface="Arial"/>
              <a:cs typeface="Arial"/>
              <a:sym typeface="Arial"/>
            </a:endParaRPr>
          </a:p>
        </p:txBody>
      </p:sp>
      <p:cxnSp>
        <p:nvCxnSpPr>
          <p:cNvPr id="217" name="Google Shape;217;p57"/>
          <p:cNvCxnSpPr/>
          <p:nvPr/>
        </p:nvCxnSpPr>
        <p:spPr>
          <a:xfrm rot="10800000">
            <a:off x="8097520" y="3896418"/>
            <a:ext cx="2704049" cy="0"/>
          </a:xfrm>
          <a:prstGeom prst="straightConnector1">
            <a:avLst/>
          </a:prstGeom>
          <a:noFill/>
          <a:ln w="15875" cap="flat" cmpd="sng">
            <a:solidFill>
              <a:srgbClr val="A5A5A5"/>
            </a:solidFill>
            <a:prstDash val="dash"/>
            <a:miter lim="800000"/>
            <a:headEnd type="none" w="sm" len="sm"/>
            <a:tailEnd type="none" w="sm" len="sm"/>
          </a:ln>
        </p:spPr>
      </p:cxnSp>
      <p:sp>
        <p:nvSpPr>
          <p:cNvPr id="218" name="Google Shape;218;p57"/>
          <p:cNvSpPr/>
          <p:nvPr/>
        </p:nvSpPr>
        <p:spPr>
          <a:xfrm>
            <a:off x="844483" y="4485552"/>
            <a:ext cx="2795657" cy="1782438"/>
          </a:xfrm>
          <a:prstGeom prst="roundRect">
            <a:avLst>
              <a:gd name="adj" fmla="val 16667"/>
            </a:avLst>
          </a:prstGeom>
          <a:solidFill>
            <a:srgbClr val="F2F2F2"/>
          </a:soli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Quattrocento Sans"/>
                <a:ea typeface="Quattrocento Sans"/>
                <a:cs typeface="Quattrocento Sans"/>
                <a:sym typeface="Quattrocento Sans"/>
              </a:rPr>
              <a:t>Lorem Ipsum</a:t>
            </a:r>
            <a:r>
              <a:rPr lang="en-US" sz="1600" b="0" i="0" u="none" strike="noStrike" cap="none">
                <a:solidFill>
                  <a:srgbClr val="262626"/>
                </a:solidFill>
                <a:latin typeface="Quattrocento Sans"/>
                <a:ea typeface="Quattrocento Sans"/>
                <a:cs typeface="Quattrocento Sans"/>
                <a:sym typeface="Quattrocento Sans"/>
              </a:rPr>
              <a:t> is simply dummy text of the printing and typesetting industry. </a:t>
            </a:r>
            <a:endParaRPr sz="1600" b="0" i="0" u="none" strike="noStrike" cap="none">
              <a:solidFill>
                <a:srgbClr val="262626"/>
              </a:solidFill>
              <a:latin typeface="Calibri"/>
              <a:ea typeface="Calibri"/>
              <a:cs typeface="Calibri"/>
              <a:sym typeface="Calibri"/>
            </a:endParaRPr>
          </a:p>
        </p:txBody>
      </p:sp>
      <p:sp>
        <p:nvSpPr>
          <p:cNvPr id="219" name="Google Shape;219;p57"/>
          <p:cNvSpPr txBox="1"/>
          <p:nvPr/>
        </p:nvSpPr>
        <p:spPr>
          <a:xfrm>
            <a:off x="756751" y="3995520"/>
            <a:ext cx="2445588" cy="3839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62626"/>
              </a:buClr>
              <a:buSzPts val="1600"/>
              <a:buFont typeface="Arial"/>
              <a:buNone/>
            </a:pPr>
            <a:r>
              <a:rPr lang="en-US" sz="1600" b="0" i="0" u="none" strike="noStrike" cap="none">
                <a:solidFill>
                  <a:srgbClr val="262626"/>
                </a:solidFill>
                <a:latin typeface="Quattrocento Sans"/>
                <a:ea typeface="Quattrocento Sans"/>
                <a:cs typeface="Quattrocento Sans"/>
                <a:sym typeface="Quattrocento Sans"/>
              </a:rPr>
              <a:t>Card Style</a:t>
            </a:r>
            <a:endParaRPr sz="1400" b="0" i="0" u="none" strike="noStrike" cap="none">
              <a:solidFill>
                <a:srgbClr val="000000"/>
              </a:solidFill>
              <a:latin typeface="Arial"/>
              <a:ea typeface="Arial"/>
              <a:cs typeface="Arial"/>
              <a:sym typeface="Arial"/>
            </a:endParaRPr>
          </a:p>
        </p:txBody>
      </p:sp>
      <p:sp>
        <p:nvSpPr>
          <p:cNvPr id="220" name="Google Shape;220;p57"/>
          <p:cNvSpPr/>
          <p:nvPr/>
        </p:nvSpPr>
        <p:spPr>
          <a:xfrm>
            <a:off x="4005413" y="4711833"/>
            <a:ext cx="1670472" cy="1538593"/>
          </a:xfrm>
          <a:prstGeom prst="roundRect">
            <a:avLst>
              <a:gd name="adj" fmla="val 8096"/>
            </a:avLst>
          </a:prstGeom>
          <a:solidFill>
            <a:srgbClr val="FFFFFF"/>
          </a:solidFill>
          <a:ln w="12700" cap="flat" cmpd="sng">
            <a:solidFill>
              <a:srgbClr val="E7E6E6"/>
            </a:solidFill>
            <a:prstDash val="solid"/>
            <a:miter lim="800000"/>
            <a:headEnd type="none" w="sm" len="sm"/>
            <a:tailEnd type="none" w="sm" len="sm"/>
          </a:ln>
          <a:effectLst>
            <a:outerShdw blurRad="63500" sx="102000" sy="102000" algn="ctr" rotWithShape="0">
              <a:srgbClr val="000000">
                <a:alpha val="1529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262626"/>
                </a:solidFill>
                <a:latin typeface="Quattrocento Sans"/>
                <a:ea typeface="Quattrocento Sans"/>
                <a:cs typeface="Quattrocento Sans"/>
                <a:sym typeface="Quattrocento Sans"/>
              </a:rPr>
              <a:t>Lorem Ipsum</a:t>
            </a:r>
            <a:r>
              <a:rPr lang="en-US" sz="1200" b="0" i="0" u="none" strike="noStrike" cap="none">
                <a:solidFill>
                  <a:srgbClr val="262626"/>
                </a:solidFill>
                <a:latin typeface="Quattrocento Sans"/>
                <a:ea typeface="Quattrocento Sans"/>
                <a:cs typeface="Quattrocento Sans"/>
                <a:sym typeface="Quattrocento Sans"/>
              </a:rPr>
              <a:t> is simply dummy text of the printing and typesetting industry. </a:t>
            </a:r>
            <a:endParaRPr sz="1200" b="0" i="0" u="none" strike="noStrike" cap="none">
              <a:solidFill>
                <a:srgbClr val="262626"/>
              </a:solidFill>
              <a:latin typeface="Calibri"/>
              <a:ea typeface="Calibri"/>
              <a:cs typeface="Calibri"/>
              <a:sym typeface="Calibri"/>
            </a:endParaRPr>
          </a:p>
        </p:txBody>
      </p:sp>
      <p:sp>
        <p:nvSpPr>
          <p:cNvPr id="221" name="Google Shape;221;p57"/>
          <p:cNvSpPr/>
          <p:nvPr/>
        </p:nvSpPr>
        <p:spPr>
          <a:xfrm>
            <a:off x="8003778" y="4175710"/>
            <a:ext cx="2814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95959"/>
                </a:solidFill>
                <a:latin typeface="Quattrocento Sans"/>
                <a:ea typeface="Quattrocento Sans"/>
                <a:cs typeface="Quattrocento Sans"/>
                <a:sym typeface="Quattrocento Sans"/>
              </a:rPr>
              <a:t>Shape stoke weight - 1.25  pt</a:t>
            </a:r>
            <a:endParaRPr sz="1600" b="0" i="0" u="none" strike="noStrike" cap="none">
              <a:solidFill>
                <a:srgbClr val="595959"/>
              </a:solidFill>
              <a:latin typeface="Quattrocento Sans"/>
              <a:ea typeface="Quattrocento Sans"/>
              <a:cs typeface="Quattrocento Sans"/>
              <a:sym typeface="Quattrocento Sans"/>
            </a:endParaRPr>
          </a:p>
        </p:txBody>
      </p:sp>
      <p:cxnSp>
        <p:nvCxnSpPr>
          <p:cNvPr id="222" name="Google Shape;222;p57"/>
          <p:cNvCxnSpPr/>
          <p:nvPr/>
        </p:nvCxnSpPr>
        <p:spPr>
          <a:xfrm>
            <a:off x="8003778" y="2401746"/>
            <a:ext cx="2797791" cy="0"/>
          </a:xfrm>
          <a:prstGeom prst="straightConnector1">
            <a:avLst/>
          </a:prstGeom>
          <a:noFill/>
          <a:ln w="15875" cap="flat" cmpd="sng">
            <a:solidFill>
              <a:srgbClr val="BFBFBF"/>
            </a:solidFill>
            <a:prstDash val="solid"/>
            <a:miter lim="800000"/>
            <a:headEnd type="none" w="sm" len="sm"/>
            <a:tailEnd type="triangle" w="lg" len="lg"/>
          </a:ln>
        </p:spPr>
      </p:cxnSp>
      <p:cxnSp>
        <p:nvCxnSpPr>
          <p:cNvPr id="223" name="Google Shape;223;p57"/>
          <p:cNvCxnSpPr/>
          <p:nvPr/>
        </p:nvCxnSpPr>
        <p:spPr>
          <a:xfrm>
            <a:off x="8003778" y="2841793"/>
            <a:ext cx="2797800" cy="466500"/>
          </a:xfrm>
          <a:prstGeom prst="bentConnector3">
            <a:avLst>
              <a:gd name="adj1" fmla="val 50000"/>
            </a:avLst>
          </a:prstGeom>
          <a:noFill/>
          <a:ln w="15875" cap="flat" cmpd="sng">
            <a:solidFill>
              <a:srgbClr val="BFBFBF"/>
            </a:solidFill>
            <a:prstDash val="solid"/>
            <a:miter lim="800000"/>
            <a:headEnd type="none" w="sm" len="sm"/>
            <a:tailEnd type="triangle" w="lg" len="lg"/>
          </a:ln>
        </p:spPr>
      </p:cxnSp>
      <p:sp>
        <p:nvSpPr>
          <p:cNvPr id="224" name="Google Shape;224;p57"/>
          <p:cNvSpPr txBox="1">
            <a:spLocks noGrp="1"/>
          </p:cNvSpPr>
          <p:nvPr>
            <p:ph type="body" idx="1"/>
          </p:nvPr>
        </p:nvSpPr>
        <p:spPr>
          <a:xfrm>
            <a:off x="844483" y="2393494"/>
            <a:ext cx="1135062" cy="366931"/>
          </a:xfrm>
          <a:prstGeom prst="rect">
            <a:avLst/>
          </a:prstGeom>
          <a:solidFill>
            <a:srgbClr val="D0E8FF"/>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57"/>
          <p:cNvSpPr txBox="1">
            <a:spLocks noGrp="1"/>
          </p:cNvSpPr>
          <p:nvPr>
            <p:ph type="body" idx="2"/>
          </p:nvPr>
        </p:nvSpPr>
        <p:spPr>
          <a:xfrm>
            <a:off x="2176538" y="2393494"/>
            <a:ext cx="1135062" cy="366931"/>
          </a:xfrm>
          <a:prstGeom prst="rect">
            <a:avLst/>
          </a:prstGeom>
          <a:solidFill>
            <a:srgbClr val="F7D4D8"/>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57"/>
          <p:cNvSpPr txBox="1">
            <a:spLocks noGrp="1"/>
          </p:cNvSpPr>
          <p:nvPr>
            <p:ph type="body" idx="3"/>
          </p:nvPr>
        </p:nvSpPr>
        <p:spPr>
          <a:xfrm>
            <a:off x="3508593" y="2393494"/>
            <a:ext cx="1135062" cy="366931"/>
          </a:xfrm>
          <a:prstGeom prst="rect">
            <a:avLst/>
          </a:prstGeom>
          <a:solidFill>
            <a:srgbClr val="D6F1EA"/>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57"/>
          <p:cNvSpPr txBox="1">
            <a:spLocks noGrp="1"/>
          </p:cNvSpPr>
          <p:nvPr>
            <p:ph type="body" idx="4"/>
          </p:nvPr>
        </p:nvSpPr>
        <p:spPr>
          <a:xfrm>
            <a:off x="4840649" y="2393494"/>
            <a:ext cx="1135062" cy="366931"/>
          </a:xfrm>
          <a:prstGeom prst="rect">
            <a:avLst/>
          </a:prstGeom>
          <a:solidFill>
            <a:srgbClr val="E9F6DC"/>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57"/>
          <p:cNvSpPr txBox="1">
            <a:spLocks noGrp="1"/>
          </p:cNvSpPr>
          <p:nvPr>
            <p:ph type="body" idx="5"/>
          </p:nvPr>
        </p:nvSpPr>
        <p:spPr>
          <a:xfrm>
            <a:off x="1278116" y="2969141"/>
            <a:ext cx="4258500" cy="746739"/>
          </a:xfrm>
          <a:prstGeom prst="rect">
            <a:avLst/>
          </a:prstGeom>
          <a:solidFill>
            <a:srgbClr val="E9F6DC"/>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Breaker 2">
  <p:cSld name="Section Breaker 2">
    <p:spTree>
      <p:nvGrpSpPr>
        <p:cNvPr id="1" name="Shape 240"/>
        <p:cNvGrpSpPr/>
        <p:nvPr/>
      </p:nvGrpSpPr>
      <p:grpSpPr>
        <a:xfrm>
          <a:off x="0" y="0"/>
          <a:ext cx="0" cy="0"/>
          <a:chOff x="0" y="0"/>
          <a:chExt cx="0" cy="0"/>
        </a:xfrm>
      </p:grpSpPr>
      <p:pic>
        <p:nvPicPr>
          <p:cNvPr id="241" name="Google Shape;241;g147fa59dbd6_1_11"/>
          <p:cNvPicPr preferRelativeResize="0"/>
          <p:nvPr/>
        </p:nvPicPr>
        <p:blipFill rotWithShape="1">
          <a:blip r:embed="rId2">
            <a:alphaModFix/>
          </a:blip>
          <a:srcRect/>
          <a:stretch/>
        </p:blipFill>
        <p:spPr>
          <a:xfrm>
            <a:off x="-1" y="0"/>
            <a:ext cx="12192001" cy="6858000"/>
          </a:xfrm>
          <a:prstGeom prst="rect">
            <a:avLst/>
          </a:prstGeom>
          <a:noFill/>
          <a:ln>
            <a:noFill/>
          </a:ln>
        </p:spPr>
      </p:pic>
      <p:sp>
        <p:nvSpPr>
          <p:cNvPr id="242" name="Google Shape;242;g147fa59dbd6_1_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grpSp>
        <p:nvGrpSpPr>
          <p:cNvPr id="243" name="Google Shape;243;g147fa59dbd6_1_11"/>
          <p:cNvGrpSpPr/>
          <p:nvPr/>
        </p:nvGrpSpPr>
        <p:grpSpPr>
          <a:xfrm>
            <a:off x="2812371" y="4002287"/>
            <a:ext cx="1086406" cy="138896"/>
            <a:chOff x="7727436" y="3250656"/>
            <a:chExt cx="1086406" cy="138896"/>
          </a:xfrm>
        </p:grpSpPr>
        <p:sp>
          <p:nvSpPr>
            <p:cNvPr id="244" name="Google Shape;244;g147fa59dbd6_1_11"/>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45" name="Google Shape;245;g147fa59dbd6_1_11"/>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46" name="Google Shape;246;g147fa59dbd6_1_11"/>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47" name="Google Shape;247;g147fa59dbd6_1_11"/>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sp>
        <p:nvSpPr>
          <p:cNvPr id="248" name="Google Shape;248;g147fa59dbd6_1_11"/>
          <p:cNvSpPr txBox="1">
            <a:spLocks noGrp="1"/>
          </p:cNvSpPr>
          <p:nvPr>
            <p:ph type="title"/>
          </p:nvPr>
        </p:nvSpPr>
        <p:spPr>
          <a:xfrm>
            <a:off x="1367622" y="2464669"/>
            <a:ext cx="3975904" cy="1401093"/>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rgbClr val="283372"/>
              </a:buClr>
              <a:buSzPts val="4000"/>
              <a:buFont typeface="Roboto"/>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Layout">
  <p:cSld name="Text Layout">
    <p:spTree>
      <p:nvGrpSpPr>
        <p:cNvPr id="1" name="Shape 249"/>
        <p:cNvGrpSpPr/>
        <p:nvPr/>
      </p:nvGrpSpPr>
      <p:grpSpPr>
        <a:xfrm>
          <a:off x="0" y="0"/>
          <a:ext cx="0" cy="0"/>
          <a:chOff x="0" y="0"/>
          <a:chExt cx="0" cy="0"/>
        </a:xfrm>
      </p:grpSpPr>
      <p:sp>
        <p:nvSpPr>
          <p:cNvPr id="250" name="Google Shape;250;g147fa59dbd6_1_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g147fa59dbd6_1_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52" name="Google Shape;252;g147fa59dbd6_1_20"/>
          <p:cNvSpPr txBox="1">
            <a:spLocks noGrp="1"/>
          </p:cNvSpPr>
          <p:nvPr>
            <p:ph type="body" idx="1"/>
          </p:nvPr>
        </p:nvSpPr>
        <p:spPr>
          <a:xfrm>
            <a:off x="511810" y="1609291"/>
            <a:ext cx="10515212" cy="4152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g147fa59dbd6_1_20"/>
          <p:cNvSpPr txBox="1">
            <a:spLocks noGrp="1"/>
          </p:cNvSpPr>
          <p:nvPr>
            <p:ph type="title"/>
          </p:nvPr>
        </p:nvSpPr>
        <p:spPr>
          <a:xfrm>
            <a:off x="275728" y="107302"/>
            <a:ext cx="10515600" cy="5077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833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er 1">
  <p:cSld name="Section Breaker 1">
    <p:spTree>
      <p:nvGrpSpPr>
        <p:cNvPr id="1" name="Shape 254"/>
        <p:cNvGrpSpPr/>
        <p:nvPr/>
      </p:nvGrpSpPr>
      <p:grpSpPr>
        <a:xfrm>
          <a:off x="0" y="0"/>
          <a:ext cx="0" cy="0"/>
          <a:chOff x="0" y="0"/>
          <a:chExt cx="0" cy="0"/>
        </a:xfrm>
      </p:grpSpPr>
      <p:pic>
        <p:nvPicPr>
          <p:cNvPr id="255" name="Google Shape;255;g147fa59dbd6_1_25" descr="A person sitting at a desk with a computer&#10;&#10;Description automatically generated with low confidence"/>
          <p:cNvPicPr preferRelativeResize="0"/>
          <p:nvPr/>
        </p:nvPicPr>
        <p:blipFill rotWithShape="1">
          <a:blip r:embed="rId2">
            <a:alphaModFix/>
          </a:blip>
          <a:srcRect t="1235" r="1235"/>
          <a:stretch/>
        </p:blipFill>
        <p:spPr>
          <a:xfrm>
            <a:off x="0" y="0"/>
            <a:ext cx="12192000" cy="6858000"/>
          </a:xfrm>
          <a:prstGeom prst="rect">
            <a:avLst/>
          </a:prstGeom>
          <a:noFill/>
          <a:ln>
            <a:noFill/>
          </a:ln>
        </p:spPr>
      </p:pic>
      <p:sp>
        <p:nvSpPr>
          <p:cNvPr id="256" name="Google Shape;256;g147fa59dbd6_1_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grpSp>
        <p:nvGrpSpPr>
          <p:cNvPr id="257" name="Google Shape;257;g147fa59dbd6_1_25"/>
          <p:cNvGrpSpPr/>
          <p:nvPr/>
        </p:nvGrpSpPr>
        <p:grpSpPr>
          <a:xfrm>
            <a:off x="9211266" y="4002287"/>
            <a:ext cx="1086406" cy="138896"/>
            <a:chOff x="7727436" y="3250656"/>
            <a:chExt cx="1086406" cy="138896"/>
          </a:xfrm>
        </p:grpSpPr>
        <p:sp>
          <p:nvSpPr>
            <p:cNvPr id="258" name="Google Shape;258;g147fa59dbd6_1_25"/>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59" name="Google Shape;259;g147fa59dbd6_1_25"/>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60" name="Google Shape;260;g147fa59dbd6_1_25"/>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61" name="Google Shape;261;g147fa59dbd6_1_25"/>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sp>
        <p:nvSpPr>
          <p:cNvPr id="262" name="Google Shape;262;g147fa59dbd6_1_25"/>
          <p:cNvSpPr txBox="1">
            <a:spLocks noGrp="1"/>
          </p:cNvSpPr>
          <p:nvPr>
            <p:ph type="title"/>
          </p:nvPr>
        </p:nvSpPr>
        <p:spPr>
          <a:xfrm>
            <a:off x="7766517" y="2464669"/>
            <a:ext cx="3975904" cy="1401093"/>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rgbClr val="283372"/>
              </a:buClr>
              <a:buSzPts val="4000"/>
              <a:buFont typeface="Roboto"/>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Breaker 3">
  <p:cSld name="Section Breaker 3">
    <p:spTree>
      <p:nvGrpSpPr>
        <p:cNvPr id="1" name="Shape 263"/>
        <p:cNvGrpSpPr/>
        <p:nvPr/>
      </p:nvGrpSpPr>
      <p:grpSpPr>
        <a:xfrm>
          <a:off x="0" y="0"/>
          <a:ext cx="0" cy="0"/>
          <a:chOff x="0" y="0"/>
          <a:chExt cx="0" cy="0"/>
        </a:xfrm>
      </p:grpSpPr>
      <p:pic>
        <p:nvPicPr>
          <p:cNvPr id="264" name="Google Shape;264;g147fa59dbd6_1_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5" name="Google Shape;265;g147fa59dbd6_1_34"/>
          <p:cNvSpPr txBox="1">
            <a:spLocks noGrp="1"/>
          </p:cNvSpPr>
          <p:nvPr>
            <p:ph type="title"/>
          </p:nvPr>
        </p:nvSpPr>
        <p:spPr>
          <a:xfrm>
            <a:off x="275728" y="121431"/>
            <a:ext cx="5575688" cy="5077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833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g147fa59dbd6_1_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67" name="Google Shape;267;g147fa59dbd6_1_34"/>
          <p:cNvSpPr/>
          <p:nvPr/>
        </p:nvSpPr>
        <p:spPr>
          <a:xfrm>
            <a:off x="6713855" y="0"/>
            <a:ext cx="90739" cy="6858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g147fa59dbd6_1_34"/>
          <p:cNvSpPr txBox="1">
            <a:spLocks noGrp="1"/>
          </p:cNvSpPr>
          <p:nvPr>
            <p:ph type="body" idx="1"/>
          </p:nvPr>
        </p:nvSpPr>
        <p:spPr>
          <a:xfrm>
            <a:off x="520312" y="1432974"/>
            <a:ext cx="5575688" cy="47341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9" name="Google Shape;269;g147fa59dbd6_1_34"/>
          <p:cNvGrpSpPr/>
          <p:nvPr/>
        </p:nvGrpSpPr>
        <p:grpSpPr>
          <a:xfrm>
            <a:off x="408849" y="690745"/>
            <a:ext cx="1086406" cy="138896"/>
            <a:chOff x="7727436" y="3250656"/>
            <a:chExt cx="1086406" cy="138896"/>
          </a:xfrm>
        </p:grpSpPr>
        <p:sp>
          <p:nvSpPr>
            <p:cNvPr id="270" name="Google Shape;270;g147fa59dbd6_1_34"/>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71" name="Google Shape;271;g147fa59dbd6_1_34"/>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72" name="Google Shape;272;g147fa59dbd6_1_34"/>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73" name="Google Shape;273;g147fa59dbd6_1_34"/>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Breaker">
  <p:cSld name="Section Breaker">
    <p:spTree>
      <p:nvGrpSpPr>
        <p:cNvPr id="1" name="Shape 274"/>
        <p:cNvGrpSpPr/>
        <p:nvPr/>
      </p:nvGrpSpPr>
      <p:grpSpPr>
        <a:xfrm>
          <a:off x="0" y="0"/>
          <a:ext cx="0" cy="0"/>
          <a:chOff x="0" y="0"/>
          <a:chExt cx="0" cy="0"/>
        </a:xfrm>
      </p:grpSpPr>
      <p:pic>
        <p:nvPicPr>
          <p:cNvPr id="275" name="Google Shape;275;g147fa59dbd6_1_4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6" name="Google Shape;276;g147fa59dbd6_1_45"/>
          <p:cNvSpPr txBox="1">
            <a:spLocks noGrp="1"/>
          </p:cNvSpPr>
          <p:nvPr>
            <p:ph type="body" idx="1"/>
          </p:nvPr>
        </p:nvSpPr>
        <p:spPr>
          <a:xfrm>
            <a:off x="2060575" y="2265528"/>
            <a:ext cx="4175125" cy="200622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0B5ED1"/>
              </a:buClr>
              <a:buSzPts val="3600"/>
              <a:buNone/>
              <a:defRPr sz="3600" b="1" i="0" u="none" strike="noStrike" cap="none">
                <a:solidFill>
                  <a:srgbClr val="0B5ED1"/>
                </a:solidFill>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0200" algn="l">
              <a:lnSpc>
                <a:spcPct val="90000"/>
              </a:lnSpc>
              <a:spcBef>
                <a:spcPts val="500"/>
              </a:spcBef>
              <a:spcAft>
                <a:spcPts val="0"/>
              </a:spcAft>
              <a:buClr>
                <a:schemeClr val="dk1"/>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7" name="Google Shape;277;g147fa59dbd6_1_45"/>
          <p:cNvPicPr preferRelativeResize="0"/>
          <p:nvPr/>
        </p:nvPicPr>
        <p:blipFill rotWithShape="1">
          <a:blip r:embed="rId3">
            <a:alphaModFix/>
          </a:blip>
          <a:srcRect/>
          <a:stretch/>
        </p:blipFill>
        <p:spPr>
          <a:xfrm>
            <a:off x="1" y="0"/>
            <a:ext cx="12192000" cy="685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278"/>
        <p:cNvGrpSpPr/>
        <p:nvPr/>
      </p:nvGrpSpPr>
      <p:grpSpPr>
        <a:xfrm>
          <a:off x="0" y="0"/>
          <a:ext cx="0" cy="0"/>
          <a:chOff x="0" y="0"/>
          <a:chExt cx="0" cy="0"/>
        </a:xfrm>
      </p:grpSpPr>
      <p:pic>
        <p:nvPicPr>
          <p:cNvPr id="279" name="Google Shape;279;g147fa59dbd6_1_49" descr="A person and person shaking hands&#10;&#10;Description automatically generated with medium confidence"/>
          <p:cNvPicPr preferRelativeResize="0"/>
          <p:nvPr/>
        </p:nvPicPr>
        <p:blipFill rotWithShape="1">
          <a:blip r:embed="rId2">
            <a:alphaModFix/>
          </a:blip>
          <a:srcRect l="25783" t="217" r="14512"/>
          <a:stretch/>
        </p:blipFill>
        <p:spPr>
          <a:xfrm>
            <a:off x="6049699" y="0"/>
            <a:ext cx="6142301" cy="6858001"/>
          </a:xfrm>
          <a:prstGeom prst="rect">
            <a:avLst/>
          </a:prstGeom>
          <a:noFill/>
          <a:ln>
            <a:noFill/>
          </a:ln>
        </p:spPr>
      </p:pic>
      <p:sp>
        <p:nvSpPr>
          <p:cNvPr id="280" name="Google Shape;280;g147fa59dbd6_1_49"/>
          <p:cNvSpPr/>
          <p:nvPr/>
        </p:nvSpPr>
        <p:spPr>
          <a:xfrm>
            <a:off x="0" y="2822"/>
            <a:ext cx="6031004" cy="68551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g147fa59dbd6_1_49"/>
          <p:cNvSpPr/>
          <p:nvPr/>
        </p:nvSpPr>
        <p:spPr>
          <a:xfrm>
            <a:off x="503032" y="4867677"/>
            <a:ext cx="500624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83372"/>
                </a:solidFill>
                <a:latin typeface="Roboto"/>
                <a:ea typeface="Roboto"/>
                <a:cs typeface="Roboto"/>
                <a:sym typeface="Roboto"/>
              </a:rPr>
              <a:t>www.gslab.com  |  www.gavstech.com</a:t>
            </a:r>
            <a:endParaRPr sz="1400" b="0" i="0" u="none" strike="noStrike" cap="none">
              <a:solidFill>
                <a:srgbClr val="000000"/>
              </a:solidFill>
              <a:latin typeface="Arial"/>
              <a:ea typeface="Arial"/>
              <a:cs typeface="Arial"/>
              <a:sym typeface="Arial"/>
            </a:endParaRPr>
          </a:p>
        </p:txBody>
      </p:sp>
      <p:cxnSp>
        <p:nvCxnSpPr>
          <p:cNvPr id="282" name="Google Shape;282;g147fa59dbd6_1_49"/>
          <p:cNvCxnSpPr/>
          <p:nvPr/>
        </p:nvCxnSpPr>
        <p:spPr>
          <a:xfrm>
            <a:off x="1745140" y="2594821"/>
            <a:ext cx="2522028" cy="0"/>
          </a:xfrm>
          <a:prstGeom prst="straightConnector1">
            <a:avLst/>
          </a:prstGeom>
          <a:noFill/>
          <a:ln w="28575" cap="flat" cmpd="sng">
            <a:solidFill>
              <a:srgbClr val="FFC000"/>
            </a:solidFill>
            <a:prstDash val="solid"/>
            <a:miter lim="800000"/>
            <a:headEnd type="none" w="sm" len="sm"/>
            <a:tailEnd type="none" w="sm" len="sm"/>
          </a:ln>
        </p:spPr>
      </p:cxnSp>
      <p:sp>
        <p:nvSpPr>
          <p:cNvPr id="283" name="Google Shape;283;g147fa59dbd6_1_49"/>
          <p:cNvSpPr txBox="1"/>
          <p:nvPr/>
        </p:nvSpPr>
        <p:spPr>
          <a:xfrm>
            <a:off x="-12588" y="5894685"/>
            <a:ext cx="603748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283372"/>
                </a:solidFill>
                <a:latin typeface="Quattrocento Sans"/>
                <a:ea typeface="Quattrocento Sans"/>
                <a:cs typeface="Quattrocento Sans"/>
                <a:sym typeface="Quattrocento Sans"/>
              </a:rPr>
              <a:t>Copyright © 2022 GS Lab and / or GAVS as applicable.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283372"/>
                </a:solidFill>
                <a:latin typeface="Quattrocento Sans"/>
                <a:ea typeface="Quattrocento Sans"/>
                <a:cs typeface="Quattrocento Sans"/>
                <a:sym typeface="Quattrocento Sans"/>
              </a:rPr>
              <a:t>All rights reserved.</a:t>
            </a:r>
            <a:endParaRPr sz="1200" b="0" i="0" u="none" strike="noStrike" cap="none">
              <a:solidFill>
                <a:srgbClr val="283372"/>
              </a:solidFill>
              <a:latin typeface="Quattrocento Sans"/>
              <a:ea typeface="Quattrocento Sans"/>
              <a:cs typeface="Quattrocento Sans"/>
              <a:sym typeface="Quattrocento Sans"/>
            </a:endParaRPr>
          </a:p>
        </p:txBody>
      </p:sp>
      <p:pic>
        <p:nvPicPr>
          <p:cNvPr id="284" name="Google Shape;284;g147fa59dbd6_1_49"/>
          <p:cNvPicPr preferRelativeResize="0"/>
          <p:nvPr/>
        </p:nvPicPr>
        <p:blipFill rotWithShape="1">
          <a:blip r:embed="rId3">
            <a:alphaModFix/>
          </a:blip>
          <a:srcRect/>
          <a:stretch/>
        </p:blipFill>
        <p:spPr>
          <a:xfrm>
            <a:off x="595915" y="3115867"/>
            <a:ext cx="4820478" cy="1313078"/>
          </a:xfrm>
          <a:prstGeom prst="rect">
            <a:avLst/>
          </a:prstGeom>
          <a:noFill/>
          <a:ln>
            <a:noFill/>
          </a:ln>
        </p:spPr>
      </p:pic>
      <p:grpSp>
        <p:nvGrpSpPr>
          <p:cNvPr id="285" name="Google Shape;285;g147fa59dbd6_1_49"/>
          <p:cNvGrpSpPr/>
          <p:nvPr/>
        </p:nvGrpSpPr>
        <p:grpSpPr>
          <a:xfrm>
            <a:off x="2462951" y="473021"/>
            <a:ext cx="1086406" cy="138896"/>
            <a:chOff x="7727436" y="3250656"/>
            <a:chExt cx="1086406" cy="138896"/>
          </a:xfrm>
        </p:grpSpPr>
        <p:sp>
          <p:nvSpPr>
            <p:cNvPr id="286" name="Google Shape;286;g147fa59dbd6_1_49"/>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87" name="Google Shape;287;g147fa59dbd6_1_49"/>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88" name="Google Shape;288;g147fa59dbd6_1_49"/>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89" name="Google Shape;289;g147fa59dbd6_1_49"/>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sp>
        <p:nvSpPr>
          <p:cNvPr id="290" name="Google Shape;290;g147fa59dbd6_1_49"/>
          <p:cNvSpPr/>
          <p:nvPr/>
        </p:nvSpPr>
        <p:spPr>
          <a:xfrm>
            <a:off x="406578" y="903832"/>
            <a:ext cx="5199153" cy="15696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83372"/>
                </a:solidFill>
                <a:latin typeface="Roboto"/>
                <a:ea typeface="Roboto"/>
                <a:cs typeface="Roboto"/>
                <a:sym typeface="Roboto"/>
              </a:rPr>
              <a:t>For more information,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83372"/>
                </a:solidFill>
                <a:latin typeface="Roboto"/>
                <a:ea typeface="Roboto"/>
                <a:cs typeface="Roboto"/>
                <a:sym typeface="Roboto"/>
              </a:rPr>
              <a:t>write to us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283372"/>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83372"/>
                </a:solidFill>
                <a:latin typeface="Roboto"/>
                <a:ea typeface="Roboto"/>
                <a:cs typeface="Roboto"/>
                <a:sym typeface="Roboto"/>
              </a:rPr>
              <a:t>info@gslab.com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83372"/>
                </a:solidFill>
                <a:latin typeface="Roboto"/>
                <a:ea typeface="Roboto"/>
                <a:cs typeface="Roboto"/>
                <a:sym typeface="Roboto"/>
              </a:rPr>
              <a:t>inquiry@gavstech.com </a:t>
            </a:r>
            <a:endParaRPr sz="1600" b="1" i="0" u="none" strike="noStrike" cap="none">
              <a:solidFill>
                <a:srgbClr val="283372"/>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283372"/>
              </a:solidFill>
              <a:latin typeface="Roboto"/>
              <a:ea typeface="Roboto"/>
              <a:cs typeface="Roboto"/>
              <a:sym typeface="Roboto"/>
            </a:endParaRPr>
          </a:p>
        </p:txBody>
      </p:sp>
      <p:pic>
        <p:nvPicPr>
          <p:cNvPr id="291" name="Google Shape;291;g147fa59dbd6_1_49"/>
          <p:cNvPicPr preferRelativeResize="0"/>
          <p:nvPr/>
        </p:nvPicPr>
        <p:blipFill rotWithShape="1">
          <a:blip r:embed="rId4">
            <a:alphaModFix/>
          </a:blip>
          <a:srcRect/>
          <a:stretch/>
        </p:blipFill>
        <p:spPr>
          <a:xfrm>
            <a:off x="11480800" y="-1"/>
            <a:ext cx="711200" cy="10246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2"/>
        <p:cNvGrpSpPr/>
        <p:nvPr/>
      </p:nvGrpSpPr>
      <p:grpSpPr>
        <a:xfrm>
          <a:off x="0" y="0"/>
          <a:ext cx="0" cy="0"/>
          <a:chOff x="0" y="0"/>
          <a:chExt cx="0" cy="0"/>
        </a:xfrm>
      </p:grpSpPr>
      <p:pic>
        <p:nvPicPr>
          <p:cNvPr id="293" name="Google Shape;293;g147fa59dbd6_1_63"/>
          <p:cNvPicPr preferRelativeResize="0"/>
          <p:nvPr/>
        </p:nvPicPr>
        <p:blipFill rotWithShape="1">
          <a:blip r:embed="rId2">
            <a:alphaModFix/>
          </a:blip>
          <a:srcRect/>
          <a:stretch/>
        </p:blipFill>
        <p:spPr>
          <a:xfrm>
            <a:off x="3942055" y="4422"/>
            <a:ext cx="8258412" cy="6859437"/>
          </a:xfrm>
          <a:prstGeom prst="rect">
            <a:avLst/>
          </a:prstGeom>
          <a:noFill/>
          <a:ln>
            <a:noFill/>
          </a:ln>
        </p:spPr>
      </p:pic>
      <p:grpSp>
        <p:nvGrpSpPr>
          <p:cNvPr id="294" name="Google Shape;294;g147fa59dbd6_1_63"/>
          <p:cNvGrpSpPr/>
          <p:nvPr/>
        </p:nvGrpSpPr>
        <p:grpSpPr>
          <a:xfrm>
            <a:off x="0" y="-2874"/>
            <a:ext cx="7345043" cy="6866733"/>
            <a:chOff x="0" y="-1437"/>
            <a:chExt cx="7345043" cy="6859437"/>
          </a:xfrm>
        </p:grpSpPr>
        <p:sp>
          <p:nvSpPr>
            <p:cNvPr id="295" name="Google Shape;295;g147fa59dbd6_1_63"/>
            <p:cNvSpPr/>
            <p:nvPr/>
          </p:nvSpPr>
          <p:spPr>
            <a:xfrm flipH="1">
              <a:off x="0" y="0"/>
              <a:ext cx="6654801" cy="6858000"/>
            </a:xfrm>
            <a:custGeom>
              <a:avLst/>
              <a:gdLst/>
              <a:ahLst/>
              <a:cxnLst/>
              <a:rect l="l" t="t" r="r" b="b"/>
              <a:pathLst>
                <a:path w="6914519" h="6858000" extrusionOk="0">
                  <a:moveTo>
                    <a:pt x="0" y="0"/>
                  </a:moveTo>
                  <a:cubicBezTo>
                    <a:pt x="302296" y="319405"/>
                    <a:pt x="563009" y="675005"/>
                    <a:pt x="772240" y="1056005"/>
                  </a:cubicBezTo>
                  <a:cubicBezTo>
                    <a:pt x="968930" y="1414780"/>
                    <a:pt x="1120078" y="1795145"/>
                    <a:pt x="1222384" y="2187575"/>
                  </a:cubicBezTo>
                  <a:cubicBezTo>
                    <a:pt x="1327329" y="2591435"/>
                    <a:pt x="1380792" y="3009265"/>
                    <a:pt x="1380792" y="3429635"/>
                  </a:cubicBezTo>
                  <a:cubicBezTo>
                    <a:pt x="1380792" y="3846195"/>
                    <a:pt x="1328649" y="4260215"/>
                    <a:pt x="1225024" y="4660900"/>
                  </a:cubicBezTo>
                  <a:cubicBezTo>
                    <a:pt x="1124699" y="5050155"/>
                    <a:pt x="975531" y="5427980"/>
                    <a:pt x="782801" y="5784215"/>
                  </a:cubicBezTo>
                  <a:cubicBezTo>
                    <a:pt x="572250" y="6172200"/>
                    <a:pt x="308896" y="6533515"/>
                    <a:pt x="1980" y="6858000"/>
                  </a:cubicBezTo>
                  <a:lnTo>
                    <a:pt x="6914520" y="6858000"/>
                  </a:lnTo>
                  <a:lnTo>
                    <a:pt x="691452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6" name="Google Shape;296;g147fa59dbd6_1_63"/>
            <p:cNvPicPr preferRelativeResize="0"/>
            <p:nvPr/>
          </p:nvPicPr>
          <p:blipFill rotWithShape="1">
            <a:blip r:embed="rId3">
              <a:alphaModFix/>
            </a:blip>
            <a:srcRect/>
            <a:stretch/>
          </p:blipFill>
          <p:spPr>
            <a:xfrm flipH="1">
              <a:off x="5617843" y="-1437"/>
              <a:ext cx="1727200" cy="6853650"/>
            </a:xfrm>
            <a:prstGeom prst="rect">
              <a:avLst/>
            </a:prstGeom>
            <a:noFill/>
            <a:ln>
              <a:noFill/>
            </a:ln>
          </p:spPr>
        </p:pic>
      </p:grpSp>
      <p:pic>
        <p:nvPicPr>
          <p:cNvPr id="297" name="Google Shape;297;g147fa59dbd6_1_63"/>
          <p:cNvPicPr preferRelativeResize="0"/>
          <p:nvPr/>
        </p:nvPicPr>
        <p:blipFill rotWithShape="1">
          <a:blip r:embed="rId4">
            <a:alphaModFix/>
          </a:blip>
          <a:srcRect/>
          <a:stretch/>
        </p:blipFill>
        <p:spPr>
          <a:xfrm>
            <a:off x="535839" y="825186"/>
            <a:ext cx="4011277" cy="626366"/>
          </a:xfrm>
          <a:prstGeom prst="rect">
            <a:avLst/>
          </a:prstGeom>
          <a:noFill/>
          <a:ln>
            <a:noFill/>
          </a:ln>
        </p:spPr>
      </p:pic>
      <p:pic>
        <p:nvPicPr>
          <p:cNvPr id="298" name="Google Shape;298;g147fa59dbd6_1_63"/>
          <p:cNvPicPr preferRelativeResize="0"/>
          <p:nvPr/>
        </p:nvPicPr>
        <p:blipFill rotWithShape="1">
          <a:blip r:embed="rId5">
            <a:alphaModFix/>
          </a:blip>
          <a:srcRect/>
          <a:stretch/>
        </p:blipFill>
        <p:spPr>
          <a:xfrm>
            <a:off x="11041255" y="-9904"/>
            <a:ext cx="1159212" cy="1670180"/>
          </a:xfrm>
          <a:prstGeom prst="rect">
            <a:avLst/>
          </a:prstGeom>
          <a:noFill/>
          <a:ln>
            <a:noFill/>
          </a:ln>
        </p:spPr>
      </p:pic>
      <p:grpSp>
        <p:nvGrpSpPr>
          <p:cNvPr id="299" name="Google Shape;299;g147fa59dbd6_1_63"/>
          <p:cNvGrpSpPr/>
          <p:nvPr/>
        </p:nvGrpSpPr>
        <p:grpSpPr>
          <a:xfrm>
            <a:off x="549396" y="2659575"/>
            <a:ext cx="1086406" cy="138896"/>
            <a:chOff x="7727436" y="3250656"/>
            <a:chExt cx="1086406" cy="138896"/>
          </a:xfrm>
        </p:grpSpPr>
        <p:sp>
          <p:nvSpPr>
            <p:cNvPr id="300" name="Google Shape;300;g147fa59dbd6_1_63"/>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301" name="Google Shape;301;g147fa59dbd6_1_63"/>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302" name="Google Shape;302;g147fa59dbd6_1_63"/>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303" name="Google Shape;303;g147fa59dbd6_1_63"/>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sp>
        <p:nvSpPr>
          <p:cNvPr id="304" name="Google Shape;304;g147fa59dbd6_1_63"/>
          <p:cNvSpPr txBox="1">
            <a:spLocks noGrp="1"/>
          </p:cNvSpPr>
          <p:nvPr>
            <p:ph type="title"/>
          </p:nvPr>
        </p:nvSpPr>
        <p:spPr>
          <a:xfrm>
            <a:off x="356233" y="2972829"/>
            <a:ext cx="4567558" cy="141114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283372"/>
              </a:buClr>
              <a:buSzPts val="4000"/>
              <a:buFont typeface="Roboto"/>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05" name="Google Shape;305;g147fa59dbd6_1_63"/>
          <p:cNvCxnSpPr/>
          <p:nvPr/>
        </p:nvCxnSpPr>
        <p:spPr>
          <a:xfrm>
            <a:off x="459639" y="4391632"/>
            <a:ext cx="2425320" cy="360"/>
          </a:xfrm>
          <a:prstGeom prst="straightConnector1">
            <a:avLst/>
          </a:prstGeom>
          <a:noFill/>
          <a:ln w="9525" cap="flat" cmpd="sng">
            <a:solidFill>
              <a:srgbClr val="FFC000"/>
            </a:solidFill>
            <a:prstDash val="solid"/>
            <a:round/>
            <a:headEnd type="none" w="sm" len="sm"/>
            <a:tailEnd type="none" w="sm" len="sm"/>
          </a:ln>
        </p:spPr>
      </p:cxnSp>
      <p:sp>
        <p:nvSpPr>
          <p:cNvPr id="306" name="Google Shape;306;g147fa59dbd6_1_63"/>
          <p:cNvSpPr txBox="1">
            <a:spLocks noGrp="1"/>
          </p:cNvSpPr>
          <p:nvPr>
            <p:ph type="body" idx="1"/>
          </p:nvPr>
        </p:nvSpPr>
        <p:spPr>
          <a:xfrm>
            <a:off x="348934" y="4590935"/>
            <a:ext cx="4567237" cy="71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2400"/>
              <a:buNone/>
              <a:defRPr>
                <a:solidFill>
                  <a:srgbClr val="26262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7"/>
        <p:cNvGrpSpPr/>
        <p:nvPr/>
      </p:nvGrpSpPr>
      <p:grpSpPr>
        <a:xfrm>
          <a:off x="0" y="0"/>
          <a:ext cx="0" cy="0"/>
          <a:chOff x="0" y="0"/>
          <a:chExt cx="0" cy="0"/>
        </a:xfrm>
      </p:grpSpPr>
      <p:pic>
        <p:nvPicPr>
          <p:cNvPr id="308" name="Google Shape;308;g147fa59dbd6_1_7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9" name="Google Shape;309;g147fa59dbd6_1_78"/>
          <p:cNvSpPr/>
          <p:nvPr/>
        </p:nvSpPr>
        <p:spPr>
          <a:xfrm>
            <a:off x="424069" y="310931"/>
            <a:ext cx="11370366" cy="6182633"/>
          </a:xfrm>
          <a:prstGeom prst="rect">
            <a:avLst/>
          </a:prstGeom>
          <a:solidFill>
            <a:srgbClr val="F2F2F2">
              <a:alpha val="8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0" name="Google Shape;310;g147fa59dbd6_1_78"/>
          <p:cNvSpPr/>
          <p:nvPr/>
        </p:nvSpPr>
        <p:spPr>
          <a:xfrm>
            <a:off x="1126435" y="1905184"/>
            <a:ext cx="9833113" cy="35394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A3838"/>
                </a:solidFill>
                <a:latin typeface="Quattrocento Sans"/>
                <a:ea typeface="Quattrocento Sans"/>
                <a:cs typeface="Quattrocento Sans"/>
                <a:sym typeface="Quattrocento Sans"/>
              </a:rPr>
              <a:t>This GS Lab (Great Software Laboratory) and/or GAVS (GAVS Technologies) artefact and/or document and/or presentation is strictly confidential. It contains proprietary information intended only for recipients. The recipient acknowledges and agrees that: (i) this artefact and/or document is not intended to be distributed ii) the recipient does not have the right to implement, copy, reproduce, fax, publicly divulge, or further distribute it, in whole or in part in any form, without seeking the express written permission from GS Lab and GAVS. Any unauthorized use of the contents of this artefact and/or document and/or presentation in any manner whatsoever, is strictly prohibited. The artefact and/or document and/or presentation represents GS Lab’s and/ or GAVS’s current product offerings and best practices which are subject to change without notice. Please note that GS Lab and GAVS collaborate in relation to some of its offerings. All third-party trademarks used herein belong to their respective owners and may be protected by law. This artefact and/or document and/or presentation only refers to such trademarks under the doctrines of nominative and descriptive fair usage to illustrate and explain concepts without implying violation of any legal constraints. If improper activity is suspected, all available information may be used by GS Lab and /or GAVS for any remedy or for lawful purpose.</a:t>
            </a:r>
            <a:endParaRPr sz="1600" b="0" i="0" u="none" strike="noStrike" cap="none">
              <a:solidFill>
                <a:srgbClr val="3A3838"/>
              </a:solidFill>
              <a:latin typeface="Quattrocento Sans"/>
              <a:ea typeface="Quattrocento Sans"/>
              <a:cs typeface="Quattrocento Sans"/>
              <a:sym typeface="Quattrocento Sans"/>
            </a:endParaRPr>
          </a:p>
        </p:txBody>
      </p:sp>
      <p:sp>
        <p:nvSpPr>
          <p:cNvPr id="311" name="Google Shape;311;g147fa59dbd6_1_78"/>
          <p:cNvSpPr/>
          <p:nvPr/>
        </p:nvSpPr>
        <p:spPr>
          <a:xfrm>
            <a:off x="1012432" y="877225"/>
            <a:ext cx="3625829"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oboto"/>
                <a:ea typeface="Roboto"/>
                <a:cs typeface="Roboto"/>
                <a:sym typeface="Roboto"/>
              </a:rPr>
              <a:t>Confidentiality Notice</a:t>
            </a:r>
            <a:endParaRPr sz="1400" b="0" i="0" u="none" strike="noStrike" cap="none">
              <a:solidFill>
                <a:srgbClr val="000000"/>
              </a:solidFill>
              <a:latin typeface="Arial"/>
              <a:ea typeface="Arial"/>
              <a:cs typeface="Arial"/>
              <a:sym typeface="Arial"/>
            </a:endParaRPr>
          </a:p>
        </p:txBody>
      </p:sp>
      <p:cxnSp>
        <p:nvCxnSpPr>
          <p:cNvPr id="312" name="Google Shape;312;g147fa59dbd6_1_78"/>
          <p:cNvCxnSpPr/>
          <p:nvPr/>
        </p:nvCxnSpPr>
        <p:spPr>
          <a:xfrm>
            <a:off x="1219200" y="1470990"/>
            <a:ext cx="3419061" cy="0"/>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2" name="Google Shape;32;p34"/>
          <p:cNvSpPr/>
          <p:nvPr/>
        </p:nvSpPr>
        <p:spPr>
          <a:xfrm>
            <a:off x="424069" y="310931"/>
            <a:ext cx="11370366" cy="6182633"/>
          </a:xfrm>
          <a:prstGeom prst="rect">
            <a:avLst/>
          </a:prstGeom>
          <a:solidFill>
            <a:srgbClr val="F2F2F2">
              <a:alpha val="8509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34"/>
          <p:cNvSpPr/>
          <p:nvPr/>
        </p:nvSpPr>
        <p:spPr>
          <a:xfrm>
            <a:off x="1126435" y="1905184"/>
            <a:ext cx="9833113"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A3838"/>
                </a:solidFill>
                <a:latin typeface="Quattrocento Sans"/>
                <a:ea typeface="Quattrocento Sans"/>
                <a:cs typeface="Quattrocento Sans"/>
                <a:sym typeface="Quattrocento Sans"/>
              </a:rPr>
              <a:t>This GS Lab (Great Software Laboratory) and/or GAVS (GAVS Technologies) artefact and/or document and/or presentation is strictly confidential. It contains proprietary information intended only for recipients. The recipient acknowledges and agrees that: (i) this artefact and/or document is not intended to be distributed ii) the recipient does not have the right to implement, copy, reproduce, fax, publicly divulge, or further distribute it, in whole or in part in any form, without seeking the express written permission from GS Lab and GAVS. Any unauthorized use of the contents of this artefact and/or document and/or presentation in any manner whatsoever, is strictly prohibited. The artefact and/or document and/or presentation represents GS Lab’s and/ or GAVS’s current product offerings and best practices which are subject to change without notice. Please note that GS Lab and GAVS collaborate in relation to some of its offerings. All third-party trademarks used herein belong to their respective owners and may be protected by law. This artefact and/or document and/or presentation only refers to such trademarks under the doctrines of nominative and descriptive fair usage to illustrate and explain concepts without implying violation of any legal constraints. If improper activity is suspected, all available information may be used by GS Lab and /or GAVS for any remedy or for lawful purpose.</a:t>
            </a:r>
            <a:endParaRPr sz="1600" b="0" i="0" u="none" strike="noStrike" cap="none">
              <a:solidFill>
                <a:srgbClr val="3A3838"/>
              </a:solidFill>
              <a:latin typeface="Quattrocento Sans"/>
              <a:ea typeface="Quattrocento Sans"/>
              <a:cs typeface="Quattrocento Sans"/>
              <a:sym typeface="Quattrocento Sans"/>
            </a:endParaRPr>
          </a:p>
        </p:txBody>
      </p:sp>
      <p:sp>
        <p:nvSpPr>
          <p:cNvPr id="34" name="Google Shape;34;p34"/>
          <p:cNvSpPr/>
          <p:nvPr/>
        </p:nvSpPr>
        <p:spPr>
          <a:xfrm>
            <a:off x="1012432" y="877225"/>
            <a:ext cx="362582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oboto"/>
                <a:ea typeface="Roboto"/>
                <a:cs typeface="Roboto"/>
                <a:sym typeface="Roboto"/>
              </a:rPr>
              <a:t>Confidentiality Notice</a:t>
            </a:r>
            <a:endParaRPr sz="1400" b="0" i="0" u="none" strike="noStrike" cap="none">
              <a:solidFill>
                <a:srgbClr val="000000"/>
              </a:solidFill>
              <a:latin typeface="Arial"/>
              <a:ea typeface="Arial"/>
              <a:cs typeface="Arial"/>
              <a:sym typeface="Arial"/>
            </a:endParaRPr>
          </a:p>
        </p:txBody>
      </p:sp>
      <p:cxnSp>
        <p:nvCxnSpPr>
          <p:cNvPr id="35" name="Google Shape;35;p34"/>
          <p:cNvCxnSpPr/>
          <p:nvPr/>
        </p:nvCxnSpPr>
        <p:spPr>
          <a:xfrm>
            <a:off x="1219200" y="1470990"/>
            <a:ext cx="3419061" cy="0"/>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and Image Layout">
  <p:cSld name="Text and Image Layout">
    <p:spTree>
      <p:nvGrpSpPr>
        <p:cNvPr id="1" name="Shape 313"/>
        <p:cNvGrpSpPr/>
        <p:nvPr/>
      </p:nvGrpSpPr>
      <p:grpSpPr>
        <a:xfrm>
          <a:off x="0" y="0"/>
          <a:ext cx="0" cy="0"/>
          <a:chOff x="0" y="0"/>
          <a:chExt cx="0" cy="0"/>
        </a:xfrm>
      </p:grpSpPr>
      <p:sp>
        <p:nvSpPr>
          <p:cNvPr id="314" name="Google Shape;314;g147fa59dbd6_1_84"/>
          <p:cNvSpPr txBox="1">
            <a:spLocks noGrp="1"/>
          </p:cNvSpPr>
          <p:nvPr>
            <p:ph type="title"/>
          </p:nvPr>
        </p:nvSpPr>
        <p:spPr>
          <a:xfrm>
            <a:off x="275728" y="124578"/>
            <a:ext cx="10515600" cy="5077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833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g147fa59dbd6_1_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g147fa59dbd6_1_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17" name="Google Shape;317;g147fa59dbd6_1_84"/>
          <p:cNvSpPr txBox="1">
            <a:spLocks noGrp="1"/>
          </p:cNvSpPr>
          <p:nvPr>
            <p:ph type="body" idx="1"/>
          </p:nvPr>
        </p:nvSpPr>
        <p:spPr>
          <a:xfrm>
            <a:off x="514668" y="1607503"/>
            <a:ext cx="6383972" cy="4518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g147fa59dbd6_1_84"/>
          <p:cNvSpPr>
            <a:spLocks noGrp="1"/>
          </p:cNvSpPr>
          <p:nvPr>
            <p:ph type="pic" idx="2"/>
          </p:nvPr>
        </p:nvSpPr>
        <p:spPr>
          <a:xfrm>
            <a:off x="7366000" y="1607503"/>
            <a:ext cx="3669912" cy="4518025"/>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9"/>
        <p:cNvGrpSpPr/>
        <p:nvPr/>
      </p:nvGrpSpPr>
      <p:grpSpPr>
        <a:xfrm>
          <a:off x="0" y="0"/>
          <a:ext cx="0" cy="0"/>
          <a:chOff x="0" y="0"/>
          <a:chExt cx="0" cy="0"/>
        </a:xfrm>
      </p:grpSpPr>
      <p:sp>
        <p:nvSpPr>
          <p:cNvPr id="320" name="Google Shape;320;g147fa59dbd6_1_90"/>
          <p:cNvSpPr txBox="1">
            <a:spLocks noGrp="1"/>
          </p:cNvSpPr>
          <p:nvPr>
            <p:ph type="title"/>
          </p:nvPr>
        </p:nvSpPr>
        <p:spPr>
          <a:xfrm>
            <a:off x="275728" y="120365"/>
            <a:ext cx="10515600" cy="5077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833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g147fa59dbd6_1_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g147fa59dbd6_1_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ighligh Section Boxes">
  <p:cSld name="Highligh Section Boxes">
    <p:spTree>
      <p:nvGrpSpPr>
        <p:cNvPr id="1" name="Shape 323"/>
        <p:cNvGrpSpPr/>
        <p:nvPr/>
      </p:nvGrpSpPr>
      <p:grpSpPr>
        <a:xfrm>
          <a:off x="0" y="0"/>
          <a:ext cx="0" cy="0"/>
          <a:chOff x="0" y="0"/>
          <a:chExt cx="0" cy="0"/>
        </a:xfrm>
      </p:grpSpPr>
      <p:sp>
        <p:nvSpPr>
          <p:cNvPr id="324" name="Google Shape;324;g147fa59dbd6_1_94"/>
          <p:cNvSpPr txBox="1">
            <a:spLocks noGrp="1"/>
          </p:cNvSpPr>
          <p:nvPr>
            <p:ph type="title"/>
          </p:nvPr>
        </p:nvSpPr>
        <p:spPr>
          <a:xfrm>
            <a:off x="275728" y="120365"/>
            <a:ext cx="10515600" cy="5077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833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g147fa59dbd6_1_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g147fa59dbd6_1_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27" name="Google Shape;327;g147fa59dbd6_1_94"/>
          <p:cNvSpPr txBox="1"/>
          <p:nvPr/>
        </p:nvSpPr>
        <p:spPr>
          <a:xfrm>
            <a:off x="756751" y="1877395"/>
            <a:ext cx="2445588" cy="3839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62626"/>
              </a:buClr>
              <a:buSzPts val="1600"/>
              <a:buFont typeface="Arial"/>
              <a:buNone/>
            </a:pPr>
            <a:r>
              <a:rPr lang="en-US" sz="1600" b="0" i="0" u="none" strike="noStrike" cap="none">
                <a:solidFill>
                  <a:srgbClr val="262626"/>
                </a:solidFill>
                <a:latin typeface="Quattrocento Sans"/>
                <a:ea typeface="Quattrocento Sans"/>
                <a:cs typeface="Quattrocento Sans"/>
                <a:sym typeface="Quattrocento Sans"/>
              </a:rPr>
              <a:t>Highlight Section</a:t>
            </a:r>
            <a:endParaRPr sz="1400" b="0" i="0" u="none" strike="noStrike" cap="none">
              <a:solidFill>
                <a:srgbClr val="000000"/>
              </a:solidFill>
              <a:latin typeface="Arial"/>
              <a:ea typeface="Arial"/>
              <a:cs typeface="Arial"/>
              <a:sym typeface="Arial"/>
            </a:endParaRPr>
          </a:p>
        </p:txBody>
      </p:sp>
      <p:cxnSp>
        <p:nvCxnSpPr>
          <p:cNvPr id="328" name="Google Shape;328;g147fa59dbd6_1_94"/>
          <p:cNvCxnSpPr/>
          <p:nvPr/>
        </p:nvCxnSpPr>
        <p:spPr>
          <a:xfrm rot="10800000">
            <a:off x="8097520" y="3896418"/>
            <a:ext cx="2704049" cy="0"/>
          </a:xfrm>
          <a:prstGeom prst="straightConnector1">
            <a:avLst/>
          </a:prstGeom>
          <a:noFill/>
          <a:ln w="15875" cap="flat" cmpd="sng">
            <a:solidFill>
              <a:srgbClr val="A5A5A5"/>
            </a:solidFill>
            <a:prstDash val="dash"/>
            <a:miter lim="800000"/>
            <a:headEnd type="none" w="sm" len="sm"/>
            <a:tailEnd type="none" w="sm" len="sm"/>
          </a:ln>
        </p:spPr>
      </p:cxnSp>
      <p:sp>
        <p:nvSpPr>
          <p:cNvPr id="329" name="Google Shape;329;g147fa59dbd6_1_94"/>
          <p:cNvSpPr/>
          <p:nvPr/>
        </p:nvSpPr>
        <p:spPr>
          <a:xfrm>
            <a:off x="844483" y="4485552"/>
            <a:ext cx="2795657" cy="1782438"/>
          </a:xfrm>
          <a:prstGeom prst="roundRect">
            <a:avLst>
              <a:gd name="adj" fmla="val 16667"/>
            </a:avLst>
          </a:prstGeom>
          <a:solidFill>
            <a:srgbClr val="F2F2F2"/>
          </a:soli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Quattrocento Sans"/>
                <a:ea typeface="Quattrocento Sans"/>
                <a:cs typeface="Quattrocento Sans"/>
                <a:sym typeface="Quattrocento Sans"/>
              </a:rPr>
              <a:t>Lorem Ipsum</a:t>
            </a:r>
            <a:r>
              <a:rPr lang="en-US" sz="1600" b="0" i="0" u="none" strike="noStrike" cap="none">
                <a:solidFill>
                  <a:srgbClr val="262626"/>
                </a:solidFill>
                <a:latin typeface="Quattrocento Sans"/>
                <a:ea typeface="Quattrocento Sans"/>
                <a:cs typeface="Quattrocento Sans"/>
                <a:sym typeface="Quattrocento Sans"/>
              </a:rPr>
              <a:t> is simply dummy text of the printing and typesetting industry. </a:t>
            </a:r>
            <a:endParaRPr sz="1600" b="0" i="0" u="none" strike="noStrike" cap="none">
              <a:solidFill>
                <a:srgbClr val="262626"/>
              </a:solidFill>
              <a:latin typeface="Calibri"/>
              <a:ea typeface="Calibri"/>
              <a:cs typeface="Calibri"/>
              <a:sym typeface="Calibri"/>
            </a:endParaRPr>
          </a:p>
        </p:txBody>
      </p:sp>
      <p:sp>
        <p:nvSpPr>
          <p:cNvPr id="330" name="Google Shape;330;g147fa59dbd6_1_94"/>
          <p:cNvSpPr txBox="1"/>
          <p:nvPr/>
        </p:nvSpPr>
        <p:spPr>
          <a:xfrm>
            <a:off x="756751" y="3995520"/>
            <a:ext cx="2445588" cy="3839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62626"/>
              </a:buClr>
              <a:buSzPts val="1600"/>
              <a:buFont typeface="Arial"/>
              <a:buNone/>
            </a:pPr>
            <a:r>
              <a:rPr lang="en-US" sz="1600" b="0" i="0" u="none" strike="noStrike" cap="none">
                <a:solidFill>
                  <a:srgbClr val="262626"/>
                </a:solidFill>
                <a:latin typeface="Quattrocento Sans"/>
                <a:ea typeface="Quattrocento Sans"/>
                <a:cs typeface="Quattrocento Sans"/>
                <a:sym typeface="Quattrocento Sans"/>
              </a:rPr>
              <a:t>Card Style</a:t>
            </a:r>
            <a:endParaRPr sz="1400" b="0" i="0" u="none" strike="noStrike" cap="none">
              <a:solidFill>
                <a:srgbClr val="000000"/>
              </a:solidFill>
              <a:latin typeface="Arial"/>
              <a:ea typeface="Arial"/>
              <a:cs typeface="Arial"/>
              <a:sym typeface="Arial"/>
            </a:endParaRPr>
          </a:p>
        </p:txBody>
      </p:sp>
      <p:sp>
        <p:nvSpPr>
          <p:cNvPr id="331" name="Google Shape;331;g147fa59dbd6_1_94"/>
          <p:cNvSpPr/>
          <p:nvPr/>
        </p:nvSpPr>
        <p:spPr>
          <a:xfrm>
            <a:off x="4005413" y="4711833"/>
            <a:ext cx="1670472" cy="1538593"/>
          </a:xfrm>
          <a:prstGeom prst="roundRect">
            <a:avLst>
              <a:gd name="adj" fmla="val 8096"/>
            </a:avLst>
          </a:prstGeom>
          <a:solidFill>
            <a:srgbClr val="FFFFFF"/>
          </a:solidFill>
          <a:ln w="12700" cap="flat" cmpd="sng">
            <a:solidFill>
              <a:srgbClr val="E7E6E6"/>
            </a:solidFill>
            <a:prstDash val="solid"/>
            <a:miter lim="800000"/>
            <a:headEnd type="none" w="sm" len="sm"/>
            <a:tailEnd type="none" w="sm" len="sm"/>
          </a:ln>
          <a:effectLst>
            <a:outerShdw blurRad="63500" sx="102000" sy="102000" algn="ctr"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262626"/>
                </a:solidFill>
                <a:latin typeface="Quattrocento Sans"/>
                <a:ea typeface="Quattrocento Sans"/>
                <a:cs typeface="Quattrocento Sans"/>
                <a:sym typeface="Quattrocento Sans"/>
              </a:rPr>
              <a:t>Lorem Ipsum</a:t>
            </a:r>
            <a:r>
              <a:rPr lang="en-US" sz="1200" b="0" i="0" u="none" strike="noStrike" cap="none">
                <a:solidFill>
                  <a:srgbClr val="262626"/>
                </a:solidFill>
                <a:latin typeface="Quattrocento Sans"/>
                <a:ea typeface="Quattrocento Sans"/>
                <a:cs typeface="Quattrocento Sans"/>
                <a:sym typeface="Quattrocento Sans"/>
              </a:rPr>
              <a:t> is simply dummy text of the printing and typesetting industry. </a:t>
            </a:r>
            <a:endParaRPr sz="1200" b="0" i="0" u="none" strike="noStrike" cap="none">
              <a:solidFill>
                <a:srgbClr val="262626"/>
              </a:solidFill>
              <a:latin typeface="Calibri"/>
              <a:ea typeface="Calibri"/>
              <a:cs typeface="Calibri"/>
              <a:sym typeface="Calibri"/>
            </a:endParaRPr>
          </a:p>
        </p:txBody>
      </p:sp>
      <p:sp>
        <p:nvSpPr>
          <p:cNvPr id="332" name="Google Shape;332;g147fa59dbd6_1_94"/>
          <p:cNvSpPr/>
          <p:nvPr/>
        </p:nvSpPr>
        <p:spPr>
          <a:xfrm>
            <a:off x="8003778" y="4175710"/>
            <a:ext cx="2814873"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95959"/>
                </a:solidFill>
                <a:latin typeface="Quattrocento Sans"/>
                <a:ea typeface="Quattrocento Sans"/>
                <a:cs typeface="Quattrocento Sans"/>
                <a:sym typeface="Quattrocento Sans"/>
              </a:rPr>
              <a:t>Shape stoke weight - 1.25  pt</a:t>
            </a:r>
            <a:endParaRPr sz="1600" b="0" i="0" u="none" strike="noStrike" cap="none">
              <a:solidFill>
                <a:srgbClr val="595959"/>
              </a:solidFill>
              <a:latin typeface="Quattrocento Sans"/>
              <a:ea typeface="Quattrocento Sans"/>
              <a:cs typeface="Quattrocento Sans"/>
              <a:sym typeface="Quattrocento Sans"/>
            </a:endParaRPr>
          </a:p>
        </p:txBody>
      </p:sp>
      <p:cxnSp>
        <p:nvCxnSpPr>
          <p:cNvPr id="333" name="Google Shape;333;g147fa59dbd6_1_94"/>
          <p:cNvCxnSpPr/>
          <p:nvPr/>
        </p:nvCxnSpPr>
        <p:spPr>
          <a:xfrm>
            <a:off x="8003778" y="2401746"/>
            <a:ext cx="2797791" cy="0"/>
          </a:xfrm>
          <a:prstGeom prst="straightConnector1">
            <a:avLst/>
          </a:prstGeom>
          <a:noFill/>
          <a:ln w="15875" cap="flat" cmpd="sng">
            <a:solidFill>
              <a:srgbClr val="BFBFBF"/>
            </a:solidFill>
            <a:prstDash val="solid"/>
            <a:miter lim="800000"/>
            <a:headEnd type="none" w="sm" len="sm"/>
            <a:tailEnd type="triangle" w="lg" len="lg"/>
          </a:ln>
        </p:spPr>
      </p:cxnSp>
      <p:cxnSp>
        <p:nvCxnSpPr>
          <p:cNvPr id="334" name="Google Shape;334;g147fa59dbd6_1_94"/>
          <p:cNvCxnSpPr/>
          <p:nvPr/>
        </p:nvCxnSpPr>
        <p:spPr>
          <a:xfrm>
            <a:off x="8003778" y="2841793"/>
            <a:ext cx="2797800" cy="466500"/>
          </a:xfrm>
          <a:prstGeom prst="bentConnector3">
            <a:avLst>
              <a:gd name="adj1" fmla="val 50000"/>
            </a:avLst>
          </a:prstGeom>
          <a:noFill/>
          <a:ln w="15875" cap="flat" cmpd="sng">
            <a:solidFill>
              <a:srgbClr val="BFBFBF"/>
            </a:solidFill>
            <a:prstDash val="solid"/>
            <a:miter lim="800000"/>
            <a:headEnd type="none" w="sm" len="sm"/>
            <a:tailEnd type="triangle" w="lg" len="lg"/>
          </a:ln>
        </p:spPr>
      </p:cxnSp>
      <p:sp>
        <p:nvSpPr>
          <p:cNvPr id="335" name="Google Shape;335;g147fa59dbd6_1_94"/>
          <p:cNvSpPr txBox="1">
            <a:spLocks noGrp="1"/>
          </p:cNvSpPr>
          <p:nvPr>
            <p:ph type="body" idx="1"/>
          </p:nvPr>
        </p:nvSpPr>
        <p:spPr>
          <a:xfrm>
            <a:off x="844483" y="2393494"/>
            <a:ext cx="1135062" cy="366931"/>
          </a:xfrm>
          <a:prstGeom prst="rect">
            <a:avLst/>
          </a:prstGeom>
          <a:solidFill>
            <a:srgbClr val="D0E8FF"/>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g147fa59dbd6_1_94"/>
          <p:cNvSpPr txBox="1">
            <a:spLocks noGrp="1"/>
          </p:cNvSpPr>
          <p:nvPr>
            <p:ph type="body" idx="2"/>
          </p:nvPr>
        </p:nvSpPr>
        <p:spPr>
          <a:xfrm>
            <a:off x="2176538" y="2393494"/>
            <a:ext cx="1135062" cy="366931"/>
          </a:xfrm>
          <a:prstGeom prst="rect">
            <a:avLst/>
          </a:prstGeom>
          <a:solidFill>
            <a:srgbClr val="F7D4D8"/>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g147fa59dbd6_1_94"/>
          <p:cNvSpPr txBox="1">
            <a:spLocks noGrp="1"/>
          </p:cNvSpPr>
          <p:nvPr>
            <p:ph type="body" idx="3"/>
          </p:nvPr>
        </p:nvSpPr>
        <p:spPr>
          <a:xfrm>
            <a:off x="3508593" y="2393494"/>
            <a:ext cx="1135062" cy="366931"/>
          </a:xfrm>
          <a:prstGeom prst="rect">
            <a:avLst/>
          </a:prstGeom>
          <a:solidFill>
            <a:srgbClr val="D6F1EA"/>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g147fa59dbd6_1_94"/>
          <p:cNvSpPr txBox="1">
            <a:spLocks noGrp="1"/>
          </p:cNvSpPr>
          <p:nvPr>
            <p:ph type="body" idx="4"/>
          </p:nvPr>
        </p:nvSpPr>
        <p:spPr>
          <a:xfrm>
            <a:off x="4840649" y="2393494"/>
            <a:ext cx="1135062" cy="366931"/>
          </a:xfrm>
          <a:prstGeom prst="rect">
            <a:avLst/>
          </a:prstGeom>
          <a:solidFill>
            <a:srgbClr val="E9F6DC"/>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g147fa59dbd6_1_94"/>
          <p:cNvSpPr txBox="1">
            <a:spLocks noGrp="1"/>
          </p:cNvSpPr>
          <p:nvPr>
            <p:ph type="body" idx="5"/>
          </p:nvPr>
        </p:nvSpPr>
        <p:spPr>
          <a:xfrm>
            <a:off x="1278116" y="2969141"/>
            <a:ext cx="4258500" cy="746739"/>
          </a:xfrm>
          <a:prstGeom prst="rect">
            <a:avLst/>
          </a:prstGeom>
          <a:solidFill>
            <a:srgbClr val="E9F6DC"/>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er 2">
  <p:cSld name="Section Breaker 2">
    <p:spTree>
      <p:nvGrpSpPr>
        <p:cNvPr id="1" name="Shape 129"/>
        <p:cNvGrpSpPr/>
        <p:nvPr/>
      </p:nvGrpSpPr>
      <p:grpSpPr>
        <a:xfrm>
          <a:off x="0" y="0"/>
          <a:ext cx="0" cy="0"/>
          <a:chOff x="0" y="0"/>
          <a:chExt cx="0" cy="0"/>
        </a:xfrm>
      </p:grpSpPr>
      <p:pic>
        <p:nvPicPr>
          <p:cNvPr id="130" name="Google Shape;130;p39"/>
          <p:cNvPicPr preferRelativeResize="0"/>
          <p:nvPr/>
        </p:nvPicPr>
        <p:blipFill rotWithShape="1">
          <a:blip r:embed="rId2">
            <a:alphaModFix/>
          </a:blip>
          <a:srcRect/>
          <a:stretch/>
        </p:blipFill>
        <p:spPr>
          <a:xfrm>
            <a:off x="-1" y="0"/>
            <a:ext cx="12192001" cy="6858000"/>
          </a:xfrm>
          <a:prstGeom prst="rect">
            <a:avLst/>
          </a:prstGeom>
          <a:noFill/>
          <a:ln>
            <a:noFill/>
          </a:ln>
        </p:spPr>
      </p:pic>
      <p:sp>
        <p:nvSpPr>
          <p:cNvPr id="131" name="Google Shape;13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grpSp>
        <p:nvGrpSpPr>
          <p:cNvPr id="132" name="Google Shape;132;p39"/>
          <p:cNvGrpSpPr/>
          <p:nvPr/>
        </p:nvGrpSpPr>
        <p:grpSpPr>
          <a:xfrm>
            <a:off x="2812371" y="4002287"/>
            <a:ext cx="1086406" cy="138896"/>
            <a:chOff x="7727436" y="3250656"/>
            <a:chExt cx="1086406" cy="138896"/>
          </a:xfrm>
        </p:grpSpPr>
        <p:sp>
          <p:nvSpPr>
            <p:cNvPr id="133" name="Google Shape;133;p39"/>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34" name="Google Shape;134;p39"/>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35" name="Google Shape;135;p39"/>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36" name="Google Shape;136;p39"/>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sp>
        <p:nvSpPr>
          <p:cNvPr id="137" name="Google Shape;137;p39"/>
          <p:cNvSpPr txBox="1">
            <a:spLocks noGrp="1"/>
          </p:cNvSpPr>
          <p:nvPr>
            <p:ph type="title"/>
          </p:nvPr>
        </p:nvSpPr>
        <p:spPr>
          <a:xfrm>
            <a:off x="1367622" y="2464669"/>
            <a:ext cx="3975904" cy="1401093"/>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rgbClr val="283372"/>
              </a:buClr>
              <a:buSzPts val="4000"/>
              <a:buFont typeface="Roboto"/>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er 1">
  <p:cSld name="Section Breaker 1">
    <p:spTree>
      <p:nvGrpSpPr>
        <p:cNvPr id="1" name="Shape 143"/>
        <p:cNvGrpSpPr/>
        <p:nvPr/>
      </p:nvGrpSpPr>
      <p:grpSpPr>
        <a:xfrm>
          <a:off x="0" y="0"/>
          <a:ext cx="0" cy="0"/>
          <a:chOff x="0" y="0"/>
          <a:chExt cx="0" cy="0"/>
        </a:xfrm>
      </p:grpSpPr>
      <p:pic>
        <p:nvPicPr>
          <p:cNvPr id="144" name="Google Shape;144;p38" descr="A person sitting at a desk with a computer&#10;&#10;Description automatically generated with low confidence"/>
          <p:cNvPicPr preferRelativeResize="0"/>
          <p:nvPr/>
        </p:nvPicPr>
        <p:blipFill rotWithShape="1">
          <a:blip r:embed="rId2">
            <a:alphaModFix/>
          </a:blip>
          <a:srcRect t="1235" r="1235"/>
          <a:stretch/>
        </p:blipFill>
        <p:spPr>
          <a:xfrm>
            <a:off x="0" y="0"/>
            <a:ext cx="12192000" cy="6858000"/>
          </a:xfrm>
          <a:prstGeom prst="rect">
            <a:avLst/>
          </a:prstGeom>
          <a:noFill/>
          <a:ln>
            <a:noFill/>
          </a:ln>
        </p:spPr>
      </p:pic>
      <p:sp>
        <p:nvSpPr>
          <p:cNvPr id="145" name="Google Shape;14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grpSp>
        <p:nvGrpSpPr>
          <p:cNvPr id="146" name="Google Shape;146;p38"/>
          <p:cNvGrpSpPr/>
          <p:nvPr/>
        </p:nvGrpSpPr>
        <p:grpSpPr>
          <a:xfrm>
            <a:off x="9211266" y="4002287"/>
            <a:ext cx="1086406" cy="138896"/>
            <a:chOff x="7727436" y="3250656"/>
            <a:chExt cx="1086406" cy="138896"/>
          </a:xfrm>
        </p:grpSpPr>
        <p:sp>
          <p:nvSpPr>
            <p:cNvPr id="147" name="Google Shape;147;p38"/>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48" name="Google Shape;148;p38"/>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49" name="Google Shape;149;p38"/>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50" name="Google Shape;150;p38"/>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sp>
        <p:nvSpPr>
          <p:cNvPr id="151" name="Google Shape;151;p38"/>
          <p:cNvSpPr txBox="1">
            <a:spLocks noGrp="1"/>
          </p:cNvSpPr>
          <p:nvPr>
            <p:ph type="title"/>
          </p:nvPr>
        </p:nvSpPr>
        <p:spPr>
          <a:xfrm>
            <a:off x="7766517" y="2464669"/>
            <a:ext cx="3975904" cy="1401093"/>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rgbClr val="283372"/>
              </a:buClr>
              <a:buSzPts val="4000"/>
              <a:buFont typeface="Roboto"/>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Breaker">
  <p:cSld name="Section Breaker">
    <p:spTree>
      <p:nvGrpSpPr>
        <p:cNvPr id="1" name="Shape 163"/>
        <p:cNvGrpSpPr/>
        <p:nvPr/>
      </p:nvGrpSpPr>
      <p:grpSpPr>
        <a:xfrm>
          <a:off x="0" y="0"/>
          <a:ext cx="0" cy="0"/>
          <a:chOff x="0" y="0"/>
          <a:chExt cx="0" cy="0"/>
        </a:xfrm>
      </p:grpSpPr>
      <p:pic>
        <p:nvPicPr>
          <p:cNvPr id="164" name="Google Shape;164;p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5" name="Google Shape;165;p40"/>
          <p:cNvSpPr txBox="1">
            <a:spLocks noGrp="1"/>
          </p:cNvSpPr>
          <p:nvPr>
            <p:ph type="body" idx="1"/>
          </p:nvPr>
        </p:nvSpPr>
        <p:spPr>
          <a:xfrm>
            <a:off x="2060575" y="2265528"/>
            <a:ext cx="4175125" cy="200622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0B5ED1"/>
              </a:buClr>
              <a:buSzPts val="3600"/>
              <a:buNone/>
              <a:defRPr sz="3600" b="1" i="0" u="none" strike="noStrike" cap="none">
                <a:solidFill>
                  <a:srgbClr val="0B5ED1"/>
                </a:solidFill>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0200" algn="l">
              <a:lnSpc>
                <a:spcPct val="90000"/>
              </a:lnSpc>
              <a:spcBef>
                <a:spcPts val="500"/>
              </a:spcBef>
              <a:spcAft>
                <a:spcPts val="0"/>
              </a:spcAft>
              <a:buClr>
                <a:schemeClr val="dk1"/>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40"/>
          <p:cNvPicPr preferRelativeResize="0"/>
          <p:nvPr/>
        </p:nvPicPr>
        <p:blipFill rotWithShape="1">
          <a:blip r:embed="rId3">
            <a:alphaModFix/>
          </a:blip>
          <a:srcRect/>
          <a:stretch/>
        </p:blipFill>
        <p:spPr>
          <a:xfrm>
            <a:off x="1" y="0"/>
            <a:ext cx="12192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167"/>
        <p:cNvGrpSpPr/>
        <p:nvPr/>
      </p:nvGrpSpPr>
      <p:grpSpPr>
        <a:xfrm>
          <a:off x="0" y="0"/>
          <a:ext cx="0" cy="0"/>
          <a:chOff x="0" y="0"/>
          <a:chExt cx="0" cy="0"/>
        </a:xfrm>
      </p:grpSpPr>
      <p:pic>
        <p:nvPicPr>
          <p:cNvPr id="168" name="Google Shape;168;p41" descr="A person and person shaking hands&#10;&#10;Description automatically generated with medium confidence"/>
          <p:cNvPicPr preferRelativeResize="0"/>
          <p:nvPr/>
        </p:nvPicPr>
        <p:blipFill rotWithShape="1">
          <a:blip r:embed="rId2">
            <a:alphaModFix/>
          </a:blip>
          <a:srcRect l="25783" t="217" r="14512"/>
          <a:stretch/>
        </p:blipFill>
        <p:spPr>
          <a:xfrm>
            <a:off x="6049699" y="0"/>
            <a:ext cx="6142301" cy="6858001"/>
          </a:xfrm>
          <a:prstGeom prst="rect">
            <a:avLst/>
          </a:prstGeom>
          <a:noFill/>
          <a:ln>
            <a:noFill/>
          </a:ln>
        </p:spPr>
      </p:pic>
      <p:sp>
        <p:nvSpPr>
          <p:cNvPr id="169" name="Google Shape;169;p41"/>
          <p:cNvSpPr/>
          <p:nvPr/>
        </p:nvSpPr>
        <p:spPr>
          <a:xfrm>
            <a:off x="0" y="2822"/>
            <a:ext cx="6031004" cy="68551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41"/>
          <p:cNvSpPr/>
          <p:nvPr/>
        </p:nvSpPr>
        <p:spPr>
          <a:xfrm>
            <a:off x="503032" y="4867677"/>
            <a:ext cx="500624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83372"/>
                </a:solidFill>
                <a:latin typeface="Roboto"/>
                <a:ea typeface="Roboto"/>
                <a:cs typeface="Roboto"/>
                <a:sym typeface="Roboto"/>
              </a:rPr>
              <a:t>www.gslab.com  |  www.gavstech.com</a:t>
            </a:r>
            <a:endParaRPr sz="1400" b="0" i="0" u="none" strike="noStrike" cap="none">
              <a:solidFill>
                <a:srgbClr val="000000"/>
              </a:solidFill>
              <a:latin typeface="Arial"/>
              <a:ea typeface="Arial"/>
              <a:cs typeface="Arial"/>
              <a:sym typeface="Arial"/>
            </a:endParaRPr>
          </a:p>
        </p:txBody>
      </p:sp>
      <p:cxnSp>
        <p:nvCxnSpPr>
          <p:cNvPr id="171" name="Google Shape;171;p41"/>
          <p:cNvCxnSpPr/>
          <p:nvPr/>
        </p:nvCxnSpPr>
        <p:spPr>
          <a:xfrm>
            <a:off x="1745140" y="2594821"/>
            <a:ext cx="2522028" cy="0"/>
          </a:xfrm>
          <a:prstGeom prst="straightConnector1">
            <a:avLst/>
          </a:prstGeom>
          <a:noFill/>
          <a:ln w="28575" cap="flat" cmpd="sng">
            <a:solidFill>
              <a:srgbClr val="FFC000"/>
            </a:solidFill>
            <a:prstDash val="solid"/>
            <a:miter lim="800000"/>
            <a:headEnd type="none" w="sm" len="sm"/>
            <a:tailEnd type="none" w="sm" len="sm"/>
          </a:ln>
        </p:spPr>
      </p:cxnSp>
      <p:sp>
        <p:nvSpPr>
          <p:cNvPr id="172" name="Google Shape;172;p41"/>
          <p:cNvSpPr txBox="1"/>
          <p:nvPr/>
        </p:nvSpPr>
        <p:spPr>
          <a:xfrm>
            <a:off x="-12588" y="5894685"/>
            <a:ext cx="603748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283372"/>
                </a:solidFill>
                <a:latin typeface="Quattrocento Sans"/>
                <a:ea typeface="Quattrocento Sans"/>
                <a:cs typeface="Quattrocento Sans"/>
                <a:sym typeface="Quattrocento Sans"/>
              </a:rPr>
              <a:t>Copyright © 2023 GS Lab and / or GAVS as applicable.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283372"/>
                </a:solidFill>
                <a:latin typeface="Quattrocento Sans"/>
                <a:ea typeface="Quattrocento Sans"/>
                <a:cs typeface="Quattrocento Sans"/>
                <a:sym typeface="Quattrocento Sans"/>
              </a:rPr>
              <a:t>All rights reserved.</a:t>
            </a:r>
            <a:endParaRPr sz="1200" b="0" i="0" u="none" strike="noStrike" cap="none" dirty="0">
              <a:solidFill>
                <a:srgbClr val="283372"/>
              </a:solidFill>
              <a:latin typeface="Quattrocento Sans"/>
              <a:ea typeface="Quattrocento Sans"/>
              <a:cs typeface="Quattrocento Sans"/>
              <a:sym typeface="Quattrocento Sans"/>
            </a:endParaRPr>
          </a:p>
        </p:txBody>
      </p:sp>
      <p:pic>
        <p:nvPicPr>
          <p:cNvPr id="173" name="Google Shape;173;p41"/>
          <p:cNvPicPr preferRelativeResize="0"/>
          <p:nvPr/>
        </p:nvPicPr>
        <p:blipFill rotWithShape="1">
          <a:blip r:embed="rId3">
            <a:alphaModFix/>
          </a:blip>
          <a:srcRect/>
          <a:stretch/>
        </p:blipFill>
        <p:spPr>
          <a:xfrm>
            <a:off x="595915" y="3115867"/>
            <a:ext cx="4820478" cy="1313078"/>
          </a:xfrm>
          <a:prstGeom prst="rect">
            <a:avLst/>
          </a:prstGeom>
          <a:noFill/>
          <a:ln>
            <a:noFill/>
          </a:ln>
        </p:spPr>
      </p:pic>
      <p:grpSp>
        <p:nvGrpSpPr>
          <p:cNvPr id="174" name="Google Shape;174;p41"/>
          <p:cNvGrpSpPr/>
          <p:nvPr/>
        </p:nvGrpSpPr>
        <p:grpSpPr>
          <a:xfrm>
            <a:off x="2462951" y="473021"/>
            <a:ext cx="1086406" cy="138896"/>
            <a:chOff x="7727436" y="3250656"/>
            <a:chExt cx="1086406" cy="138896"/>
          </a:xfrm>
        </p:grpSpPr>
        <p:sp>
          <p:nvSpPr>
            <p:cNvPr id="175" name="Google Shape;175;p41"/>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76" name="Google Shape;176;p41"/>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77" name="Google Shape;177;p41"/>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78" name="Google Shape;178;p41"/>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sp>
        <p:nvSpPr>
          <p:cNvPr id="179" name="Google Shape;179;p41"/>
          <p:cNvSpPr/>
          <p:nvPr/>
        </p:nvSpPr>
        <p:spPr>
          <a:xfrm>
            <a:off x="406578" y="903832"/>
            <a:ext cx="5199153" cy="156966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83372"/>
                </a:solidFill>
                <a:latin typeface="Roboto"/>
                <a:ea typeface="Roboto"/>
                <a:cs typeface="Roboto"/>
                <a:sym typeface="Roboto"/>
              </a:rPr>
              <a:t>For more information,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83372"/>
                </a:solidFill>
                <a:latin typeface="Roboto"/>
                <a:ea typeface="Roboto"/>
                <a:cs typeface="Roboto"/>
                <a:sym typeface="Roboto"/>
              </a:rPr>
              <a:t>write to us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283372"/>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83372"/>
                </a:solidFill>
                <a:latin typeface="Roboto"/>
                <a:ea typeface="Roboto"/>
                <a:cs typeface="Roboto"/>
                <a:sym typeface="Roboto"/>
              </a:rPr>
              <a:t>info@gslab.com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83372"/>
                </a:solidFill>
                <a:latin typeface="Roboto"/>
                <a:ea typeface="Roboto"/>
                <a:cs typeface="Roboto"/>
                <a:sym typeface="Roboto"/>
              </a:rPr>
              <a:t>inquiry@gavstech.com </a:t>
            </a:r>
            <a:endParaRPr sz="1600" b="1" i="0" u="none" strike="noStrike" cap="none">
              <a:solidFill>
                <a:srgbClr val="283372"/>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283372"/>
              </a:solidFill>
              <a:latin typeface="Roboto"/>
              <a:ea typeface="Roboto"/>
              <a:cs typeface="Roboto"/>
              <a:sym typeface="Roboto"/>
            </a:endParaRPr>
          </a:p>
        </p:txBody>
      </p:sp>
      <p:pic>
        <p:nvPicPr>
          <p:cNvPr id="180" name="Google Shape;180;p41"/>
          <p:cNvPicPr preferRelativeResize="0"/>
          <p:nvPr/>
        </p:nvPicPr>
        <p:blipFill rotWithShape="1">
          <a:blip r:embed="rId4">
            <a:alphaModFix/>
          </a:blip>
          <a:srcRect/>
          <a:stretch/>
        </p:blipFill>
        <p:spPr>
          <a:xfrm>
            <a:off x="11480800" y="-1"/>
            <a:ext cx="711200" cy="102469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1"/>
        <p:cNvGrpSpPr/>
        <p:nvPr/>
      </p:nvGrpSpPr>
      <p:grpSpPr>
        <a:xfrm>
          <a:off x="0" y="0"/>
          <a:ext cx="0" cy="0"/>
          <a:chOff x="0" y="0"/>
          <a:chExt cx="0" cy="0"/>
        </a:xfrm>
      </p:grpSpPr>
      <p:pic>
        <p:nvPicPr>
          <p:cNvPr id="182" name="Google Shape;182;p53"/>
          <p:cNvPicPr preferRelativeResize="0"/>
          <p:nvPr/>
        </p:nvPicPr>
        <p:blipFill rotWithShape="1">
          <a:blip r:embed="rId2">
            <a:alphaModFix/>
          </a:blip>
          <a:srcRect/>
          <a:stretch/>
        </p:blipFill>
        <p:spPr>
          <a:xfrm>
            <a:off x="3942055" y="4422"/>
            <a:ext cx="8258412" cy="6859437"/>
          </a:xfrm>
          <a:prstGeom prst="rect">
            <a:avLst/>
          </a:prstGeom>
          <a:noFill/>
          <a:ln>
            <a:noFill/>
          </a:ln>
        </p:spPr>
      </p:pic>
      <p:grpSp>
        <p:nvGrpSpPr>
          <p:cNvPr id="183" name="Google Shape;183;p53"/>
          <p:cNvGrpSpPr/>
          <p:nvPr/>
        </p:nvGrpSpPr>
        <p:grpSpPr>
          <a:xfrm>
            <a:off x="0" y="-2874"/>
            <a:ext cx="7345043" cy="6866733"/>
            <a:chOff x="0" y="-1437"/>
            <a:chExt cx="7345043" cy="6859437"/>
          </a:xfrm>
        </p:grpSpPr>
        <p:sp>
          <p:nvSpPr>
            <p:cNvPr id="184" name="Google Shape;184;p53"/>
            <p:cNvSpPr/>
            <p:nvPr/>
          </p:nvSpPr>
          <p:spPr>
            <a:xfrm flipH="1">
              <a:off x="0" y="0"/>
              <a:ext cx="6654801" cy="6858000"/>
            </a:xfrm>
            <a:custGeom>
              <a:avLst/>
              <a:gdLst/>
              <a:ahLst/>
              <a:cxnLst/>
              <a:rect l="l" t="t" r="r" b="b"/>
              <a:pathLst>
                <a:path w="6914519" h="6858000" extrusionOk="0">
                  <a:moveTo>
                    <a:pt x="0" y="0"/>
                  </a:moveTo>
                  <a:cubicBezTo>
                    <a:pt x="302296" y="319405"/>
                    <a:pt x="563009" y="675005"/>
                    <a:pt x="772240" y="1056005"/>
                  </a:cubicBezTo>
                  <a:cubicBezTo>
                    <a:pt x="968930" y="1414780"/>
                    <a:pt x="1120078" y="1795145"/>
                    <a:pt x="1222384" y="2187575"/>
                  </a:cubicBezTo>
                  <a:cubicBezTo>
                    <a:pt x="1327329" y="2591435"/>
                    <a:pt x="1380792" y="3009265"/>
                    <a:pt x="1380792" y="3429635"/>
                  </a:cubicBezTo>
                  <a:cubicBezTo>
                    <a:pt x="1380792" y="3846195"/>
                    <a:pt x="1328649" y="4260215"/>
                    <a:pt x="1225024" y="4660900"/>
                  </a:cubicBezTo>
                  <a:cubicBezTo>
                    <a:pt x="1124699" y="5050155"/>
                    <a:pt x="975531" y="5427980"/>
                    <a:pt x="782801" y="5784215"/>
                  </a:cubicBezTo>
                  <a:cubicBezTo>
                    <a:pt x="572250" y="6172200"/>
                    <a:pt x="308896" y="6533515"/>
                    <a:pt x="1980" y="6858000"/>
                  </a:cubicBezTo>
                  <a:lnTo>
                    <a:pt x="6914520" y="6858000"/>
                  </a:lnTo>
                  <a:lnTo>
                    <a:pt x="691452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5" name="Google Shape;185;p53"/>
            <p:cNvPicPr preferRelativeResize="0"/>
            <p:nvPr/>
          </p:nvPicPr>
          <p:blipFill rotWithShape="1">
            <a:blip r:embed="rId3">
              <a:alphaModFix/>
            </a:blip>
            <a:srcRect/>
            <a:stretch/>
          </p:blipFill>
          <p:spPr>
            <a:xfrm flipH="1">
              <a:off x="5617843" y="-1437"/>
              <a:ext cx="1727200" cy="6853650"/>
            </a:xfrm>
            <a:prstGeom prst="rect">
              <a:avLst/>
            </a:prstGeom>
            <a:noFill/>
            <a:ln>
              <a:noFill/>
            </a:ln>
          </p:spPr>
        </p:pic>
      </p:grpSp>
      <p:pic>
        <p:nvPicPr>
          <p:cNvPr id="186" name="Google Shape;186;p53"/>
          <p:cNvPicPr preferRelativeResize="0"/>
          <p:nvPr/>
        </p:nvPicPr>
        <p:blipFill rotWithShape="1">
          <a:blip r:embed="rId4">
            <a:alphaModFix/>
          </a:blip>
          <a:srcRect/>
          <a:stretch/>
        </p:blipFill>
        <p:spPr>
          <a:xfrm>
            <a:off x="535839" y="825186"/>
            <a:ext cx="4011277" cy="626366"/>
          </a:xfrm>
          <a:prstGeom prst="rect">
            <a:avLst/>
          </a:prstGeom>
          <a:noFill/>
          <a:ln>
            <a:noFill/>
          </a:ln>
        </p:spPr>
      </p:pic>
      <p:pic>
        <p:nvPicPr>
          <p:cNvPr id="187" name="Google Shape;187;p53"/>
          <p:cNvPicPr preferRelativeResize="0"/>
          <p:nvPr/>
        </p:nvPicPr>
        <p:blipFill rotWithShape="1">
          <a:blip r:embed="rId5">
            <a:alphaModFix/>
          </a:blip>
          <a:srcRect/>
          <a:stretch/>
        </p:blipFill>
        <p:spPr>
          <a:xfrm>
            <a:off x="11041255" y="-9904"/>
            <a:ext cx="1159212" cy="1670180"/>
          </a:xfrm>
          <a:prstGeom prst="rect">
            <a:avLst/>
          </a:prstGeom>
          <a:noFill/>
          <a:ln>
            <a:noFill/>
          </a:ln>
        </p:spPr>
      </p:pic>
      <p:grpSp>
        <p:nvGrpSpPr>
          <p:cNvPr id="188" name="Google Shape;188;p53"/>
          <p:cNvGrpSpPr/>
          <p:nvPr/>
        </p:nvGrpSpPr>
        <p:grpSpPr>
          <a:xfrm>
            <a:off x="549396" y="2659575"/>
            <a:ext cx="1086406" cy="138896"/>
            <a:chOff x="7727436" y="3250656"/>
            <a:chExt cx="1086406" cy="138896"/>
          </a:xfrm>
        </p:grpSpPr>
        <p:sp>
          <p:nvSpPr>
            <p:cNvPr id="189" name="Google Shape;189;p53"/>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90" name="Google Shape;190;p53"/>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91" name="Google Shape;191;p53"/>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92" name="Google Shape;192;p53"/>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sp>
        <p:nvSpPr>
          <p:cNvPr id="193" name="Google Shape;193;p53"/>
          <p:cNvSpPr txBox="1">
            <a:spLocks noGrp="1"/>
          </p:cNvSpPr>
          <p:nvPr>
            <p:ph type="title"/>
          </p:nvPr>
        </p:nvSpPr>
        <p:spPr>
          <a:xfrm>
            <a:off x="356233" y="2972829"/>
            <a:ext cx="4567558" cy="141114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283372"/>
              </a:buClr>
              <a:buSzPts val="4000"/>
              <a:buFont typeface="Roboto"/>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94" name="Google Shape;194;p53"/>
          <p:cNvCxnSpPr/>
          <p:nvPr/>
        </p:nvCxnSpPr>
        <p:spPr>
          <a:xfrm>
            <a:off x="459639" y="4391632"/>
            <a:ext cx="2425320" cy="360"/>
          </a:xfrm>
          <a:prstGeom prst="straightConnector1">
            <a:avLst/>
          </a:prstGeom>
          <a:noFill/>
          <a:ln w="9525" cap="flat" cmpd="sng">
            <a:solidFill>
              <a:srgbClr val="FFC000"/>
            </a:solidFill>
            <a:prstDash val="solid"/>
            <a:round/>
            <a:headEnd type="none" w="sm" len="sm"/>
            <a:tailEnd type="none" w="sm" len="sm"/>
          </a:ln>
        </p:spPr>
      </p:cxnSp>
      <p:sp>
        <p:nvSpPr>
          <p:cNvPr id="195" name="Google Shape;195;p53"/>
          <p:cNvSpPr txBox="1">
            <a:spLocks noGrp="1"/>
          </p:cNvSpPr>
          <p:nvPr>
            <p:ph type="body" idx="1"/>
          </p:nvPr>
        </p:nvSpPr>
        <p:spPr>
          <a:xfrm>
            <a:off x="348934" y="4590935"/>
            <a:ext cx="4567237" cy="71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2400"/>
              <a:buNone/>
              <a:defRPr>
                <a:solidFill>
                  <a:srgbClr val="26262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6"/>
        <p:cNvGrpSpPr/>
        <p:nvPr/>
      </p:nvGrpSpPr>
      <p:grpSpPr>
        <a:xfrm>
          <a:off x="0" y="0"/>
          <a:ext cx="0" cy="0"/>
          <a:chOff x="0" y="0"/>
          <a:chExt cx="0" cy="0"/>
        </a:xfrm>
      </p:grpSpPr>
      <p:pic>
        <p:nvPicPr>
          <p:cNvPr id="197" name="Google Shape;197;p5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8" name="Google Shape;198;p54"/>
          <p:cNvSpPr/>
          <p:nvPr/>
        </p:nvSpPr>
        <p:spPr>
          <a:xfrm>
            <a:off x="424069" y="310931"/>
            <a:ext cx="11370366" cy="6182633"/>
          </a:xfrm>
          <a:prstGeom prst="rect">
            <a:avLst/>
          </a:prstGeom>
          <a:solidFill>
            <a:srgbClr val="F2F2F2">
              <a:alpha val="8509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54"/>
          <p:cNvSpPr/>
          <p:nvPr/>
        </p:nvSpPr>
        <p:spPr>
          <a:xfrm>
            <a:off x="1126435" y="1905184"/>
            <a:ext cx="9833113"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A3838"/>
                </a:solidFill>
                <a:latin typeface="Quattrocento Sans"/>
                <a:ea typeface="Quattrocento Sans"/>
                <a:cs typeface="Quattrocento Sans"/>
                <a:sym typeface="Quattrocento Sans"/>
              </a:rPr>
              <a:t>This GS Lab (Great Software Laboratory) and/or GAVS (GAVS Technologies) artefact and/or document and/or presentation is strictly confidential. It contains proprietary information intended only for recipients. The recipient acknowledges and agrees that: (i) this artefact and/or document is not intended to be distributed ii) the recipient does not have the right to implement, copy, reproduce, fax, publicly divulge, or further distribute it, in whole or in part in any form, without seeking the express written permission from GS Lab and GAVS. Any unauthorized use of the contents of this artefact and/or document and/or presentation in any manner whatsoever, is strictly prohibited. The artefact and/or document and/or presentation represents GS Lab’s and/ or GAVS’s current product offerings and best practices which are subject to change without notice. Please note that GS Lab and GAVS collaborate in relation to some of its offerings. All third-party trademarks used herein belong to their respective owners and may be protected by law. This artefact and/or document and/or presentation only refers to such trademarks under the doctrines of nominative and descriptive fair usage to illustrate and explain concepts without implying violation of any legal constraints. If improper activity is suspected, all available information may be used by GS Lab and /or GAVS for any remedy or for lawful purpose.</a:t>
            </a:r>
            <a:endParaRPr sz="1600" b="0" i="0" u="none" strike="noStrike" cap="none">
              <a:solidFill>
                <a:srgbClr val="3A3838"/>
              </a:solidFill>
              <a:latin typeface="Quattrocento Sans"/>
              <a:ea typeface="Quattrocento Sans"/>
              <a:cs typeface="Quattrocento Sans"/>
              <a:sym typeface="Quattrocento Sans"/>
            </a:endParaRPr>
          </a:p>
        </p:txBody>
      </p:sp>
      <p:sp>
        <p:nvSpPr>
          <p:cNvPr id="200" name="Google Shape;200;p54"/>
          <p:cNvSpPr/>
          <p:nvPr/>
        </p:nvSpPr>
        <p:spPr>
          <a:xfrm>
            <a:off x="1012432" y="877225"/>
            <a:ext cx="362582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oboto"/>
                <a:ea typeface="Roboto"/>
                <a:cs typeface="Roboto"/>
                <a:sym typeface="Roboto"/>
              </a:rPr>
              <a:t>Confidentiality Notice</a:t>
            </a:r>
            <a:endParaRPr sz="1400" b="0" i="0" u="none" strike="noStrike" cap="none">
              <a:solidFill>
                <a:srgbClr val="000000"/>
              </a:solidFill>
              <a:latin typeface="Arial"/>
              <a:ea typeface="Arial"/>
              <a:cs typeface="Arial"/>
              <a:sym typeface="Arial"/>
            </a:endParaRPr>
          </a:p>
        </p:txBody>
      </p:sp>
      <p:cxnSp>
        <p:nvCxnSpPr>
          <p:cNvPr id="201" name="Google Shape;201;p54"/>
          <p:cNvCxnSpPr/>
          <p:nvPr/>
        </p:nvCxnSpPr>
        <p:spPr>
          <a:xfrm>
            <a:off x="1219200" y="1470990"/>
            <a:ext cx="3419061" cy="0"/>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nd Image Layout">
  <p:cSld name="Text and Image Layout">
    <p:spTree>
      <p:nvGrpSpPr>
        <p:cNvPr id="1" name="Shape 202"/>
        <p:cNvGrpSpPr/>
        <p:nvPr/>
      </p:nvGrpSpPr>
      <p:grpSpPr>
        <a:xfrm>
          <a:off x="0" y="0"/>
          <a:ext cx="0" cy="0"/>
          <a:chOff x="0" y="0"/>
          <a:chExt cx="0" cy="0"/>
        </a:xfrm>
      </p:grpSpPr>
      <p:sp>
        <p:nvSpPr>
          <p:cNvPr id="203" name="Google Shape;203;p55"/>
          <p:cNvSpPr txBox="1">
            <a:spLocks noGrp="1"/>
          </p:cNvSpPr>
          <p:nvPr>
            <p:ph type="title"/>
          </p:nvPr>
        </p:nvSpPr>
        <p:spPr>
          <a:xfrm>
            <a:off x="275728" y="124578"/>
            <a:ext cx="10515600" cy="5077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833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55"/>
          <p:cNvSpPr txBox="1">
            <a:spLocks noGrp="1"/>
          </p:cNvSpPr>
          <p:nvPr>
            <p:ph type="body" idx="1"/>
          </p:nvPr>
        </p:nvSpPr>
        <p:spPr>
          <a:xfrm>
            <a:off x="514668" y="1607503"/>
            <a:ext cx="6383972" cy="4518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55"/>
          <p:cNvSpPr>
            <a:spLocks noGrp="1"/>
          </p:cNvSpPr>
          <p:nvPr>
            <p:ph type="pic" idx="2"/>
          </p:nvPr>
        </p:nvSpPr>
        <p:spPr>
          <a:xfrm>
            <a:off x="7366000" y="1607503"/>
            <a:ext cx="3669912" cy="4518025"/>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36"/>
          <p:cNvSpPr txBox="1">
            <a:spLocks noGrp="1"/>
          </p:cNvSpPr>
          <p:nvPr>
            <p:ph type="title"/>
          </p:nvPr>
        </p:nvSpPr>
        <p:spPr>
          <a:xfrm>
            <a:off x="275728" y="120364"/>
            <a:ext cx="10515600" cy="50776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283372"/>
              </a:buClr>
              <a:buSzPts val="3000"/>
              <a:buFont typeface="Roboto"/>
              <a:buNone/>
              <a:defRPr sz="3000" b="1" i="0" u="none" strike="noStrike" cap="none">
                <a:solidFill>
                  <a:srgbClr val="28337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20" name="Google Shape;120;p36"/>
          <p:cNvSpPr txBox="1">
            <a:spLocks noGrp="1"/>
          </p:cNvSpPr>
          <p:nvPr>
            <p:ph type="body" idx="1"/>
          </p:nvPr>
        </p:nvSpPr>
        <p:spPr>
          <a:xfrm>
            <a:off x="408849" y="1316572"/>
            <a:ext cx="10929711"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1" name="Google Shape;12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grpSp>
        <p:nvGrpSpPr>
          <p:cNvPr id="123" name="Google Shape;123;p36"/>
          <p:cNvGrpSpPr/>
          <p:nvPr/>
        </p:nvGrpSpPr>
        <p:grpSpPr>
          <a:xfrm>
            <a:off x="408849" y="690745"/>
            <a:ext cx="1086406" cy="138896"/>
            <a:chOff x="7727436" y="3250656"/>
            <a:chExt cx="1086406" cy="138896"/>
          </a:xfrm>
        </p:grpSpPr>
        <p:sp>
          <p:nvSpPr>
            <p:cNvPr id="124" name="Google Shape;124;p36"/>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25" name="Google Shape;125;p36"/>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26" name="Google Shape;126;p36"/>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127" name="Google Shape;127;p36"/>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pic>
        <p:nvPicPr>
          <p:cNvPr id="128" name="Google Shape;128;p36"/>
          <p:cNvPicPr preferRelativeResize="0"/>
          <p:nvPr/>
        </p:nvPicPr>
        <p:blipFill rotWithShape="1">
          <a:blip r:embed="rId11">
            <a:alphaModFix/>
          </a:blip>
          <a:srcRect/>
          <a:stretch/>
        </p:blipFill>
        <p:spPr>
          <a:xfrm>
            <a:off x="11480800" y="-1"/>
            <a:ext cx="711200" cy="10246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accent5">
              <a:lumMod val="75000"/>
            </a:schemeClr>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g147fa59dbd6_1_0"/>
          <p:cNvSpPr txBox="1">
            <a:spLocks noGrp="1"/>
          </p:cNvSpPr>
          <p:nvPr>
            <p:ph type="title"/>
          </p:nvPr>
        </p:nvSpPr>
        <p:spPr>
          <a:xfrm>
            <a:off x="275728" y="120365"/>
            <a:ext cx="10515600" cy="50776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283372"/>
              </a:buClr>
              <a:buSzPts val="3000"/>
              <a:buFont typeface="Roboto"/>
              <a:buNone/>
              <a:defRPr sz="3000" b="1" i="0" u="none" strike="noStrike" cap="none">
                <a:solidFill>
                  <a:srgbClr val="28337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1" name="Google Shape;231;g147fa59dbd6_1_0"/>
          <p:cNvSpPr txBox="1">
            <a:spLocks noGrp="1"/>
          </p:cNvSpPr>
          <p:nvPr>
            <p:ph type="body" idx="1"/>
          </p:nvPr>
        </p:nvSpPr>
        <p:spPr>
          <a:xfrm>
            <a:off x="516502" y="160199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g147fa59dbd6_1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3" name="Google Shape;233;g147fa59dbd6_1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grpSp>
        <p:nvGrpSpPr>
          <p:cNvPr id="234" name="Google Shape;234;g147fa59dbd6_1_0"/>
          <p:cNvGrpSpPr/>
          <p:nvPr/>
        </p:nvGrpSpPr>
        <p:grpSpPr>
          <a:xfrm>
            <a:off x="408849" y="690745"/>
            <a:ext cx="1086406" cy="138896"/>
            <a:chOff x="7727436" y="3250656"/>
            <a:chExt cx="1086406" cy="138896"/>
          </a:xfrm>
        </p:grpSpPr>
        <p:sp>
          <p:nvSpPr>
            <p:cNvPr id="235" name="Google Shape;235;g147fa59dbd6_1_0"/>
            <p:cNvSpPr/>
            <p:nvPr/>
          </p:nvSpPr>
          <p:spPr>
            <a:xfrm>
              <a:off x="7727436" y="3250656"/>
              <a:ext cx="138896" cy="138896"/>
            </a:xfrm>
            <a:prstGeom prst="ellipse">
              <a:avLst/>
            </a:prstGeom>
            <a:solidFill>
              <a:srgbClr val="16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36" name="Google Shape;236;g147fa59dbd6_1_0"/>
            <p:cNvSpPr/>
            <p:nvPr/>
          </p:nvSpPr>
          <p:spPr>
            <a:xfrm>
              <a:off x="8043273" y="3250656"/>
              <a:ext cx="138896" cy="138896"/>
            </a:xfrm>
            <a:prstGeom prst="ellipse">
              <a:avLst/>
            </a:prstGeom>
            <a:solidFill>
              <a:srgbClr val="D82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37" name="Google Shape;237;g147fa59dbd6_1_0"/>
            <p:cNvSpPr/>
            <p:nvPr/>
          </p:nvSpPr>
          <p:spPr>
            <a:xfrm>
              <a:off x="8359110" y="3250656"/>
              <a:ext cx="138896" cy="138896"/>
            </a:xfrm>
            <a:prstGeom prst="ellipse">
              <a:avLst/>
            </a:prstGeom>
            <a:solidFill>
              <a:srgbClr val="34BA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sp>
          <p:nvSpPr>
            <p:cNvPr id="238" name="Google Shape;238;g147fa59dbd6_1_0"/>
            <p:cNvSpPr/>
            <p:nvPr/>
          </p:nvSpPr>
          <p:spPr>
            <a:xfrm>
              <a:off x="8674946" y="3250656"/>
              <a:ext cx="138896" cy="13889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E3F79"/>
                </a:solidFill>
                <a:latin typeface="Calibri"/>
                <a:ea typeface="Calibri"/>
                <a:cs typeface="Calibri"/>
                <a:sym typeface="Calibri"/>
              </a:endParaRPr>
            </a:p>
          </p:txBody>
        </p:sp>
      </p:grpSp>
      <p:pic>
        <p:nvPicPr>
          <p:cNvPr id="239" name="Google Shape;239;g147fa59dbd6_1_0"/>
          <p:cNvPicPr preferRelativeResize="0"/>
          <p:nvPr/>
        </p:nvPicPr>
        <p:blipFill rotWithShape="1">
          <a:blip r:embed="rId13">
            <a:alphaModFix/>
          </a:blip>
          <a:srcRect/>
          <a:stretch/>
        </p:blipFill>
        <p:spPr>
          <a:xfrm>
            <a:off x="11480800" y="-1"/>
            <a:ext cx="711200" cy="10246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
          <p:cNvSpPr txBox="1">
            <a:spLocks noGrp="1"/>
          </p:cNvSpPr>
          <p:nvPr>
            <p:ph type="title"/>
          </p:nvPr>
        </p:nvSpPr>
        <p:spPr>
          <a:xfrm>
            <a:off x="356233" y="2972829"/>
            <a:ext cx="4567558" cy="14111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ndara"/>
              <a:buNone/>
            </a:pPr>
            <a:r>
              <a:rPr lang="en-US" sz="3600" b="1" dirty="0">
                <a:latin typeface="Candara"/>
                <a:ea typeface="Candara"/>
                <a:cs typeface="Candara"/>
                <a:sym typeface="Candara"/>
              </a:rPr>
              <a:t>Monthly / Weekly Project Status Report</a:t>
            </a:r>
            <a:endParaRPr sz="3200" dirty="0">
              <a:solidFill>
                <a:srgbClr val="2668A0"/>
              </a:solidFill>
              <a:latin typeface="Candara"/>
              <a:ea typeface="Candara"/>
              <a:cs typeface="Candara"/>
              <a:sym typeface="Candara"/>
            </a:endParaRPr>
          </a:p>
        </p:txBody>
      </p:sp>
      <p:sp>
        <p:nvSpPr>
          <p:cNvPr id="460" name="Google Shape;460;p1"/>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262626"/>
                </a:solidFill>
                <a:latin typeface="Quattrocento Sans"/>
                <a:ea typeface="Quattrocento Sans"/>
                <a:cs typeface="Quattrocento Sans"/>
                <a:sym typeface="Quattrocento Sans"/>
              </a:rPr>
              <a:t>1</a:t>
            </a:fld>
            <a:endParaRPr>
              <a:solidFill>
                <a:srgbClr val="262626"/>
              </a:solidFill>
              <a:latin typeface="Quattrocento Sans"/>
              <a:ea typeface="Quattrocento Sans"/>
              <a:cs typeface="Quattrocento Sans"/>
              <a:sym typeface="Quattrocento Sans"/>
            </a:endParaRPr>
          </a:p>
        </p:txBody>
      </p:sp>
      <p:graphicFrame>
        <p:nvGraphicFramePr>
          <p:cNvPr id="4" name="Table 4">
            <a:extLst>
              <a:ext uri="{FF2B5EF4-FFF2-40B4-BE49-F238E27FC236}">
                <a16:creationId xmlns:a16="http://schemas.microsoft.com/office/drawing/2014/main" id="{4B60CCC0-25AF-EC78-0F66-3258DBC2D500}"/>
              </a:ext>
            </a:extLst>
          </p:cNvPr>
          <p:cNvGraphicFramePr>
            <a:graphicFrameLocks noGrp="1"/>
          </p:cNvGraphicFramePr>
          <p:nvPr>
            <p:extLst>
              <p:ext uri="{D42A27DB-BD31-4B8C-83A1-F6EECF244321}">
                <p14:modId xmlns:p14="http://schemas.microsoft.com/office/powerpoint/2010/main" val="1928487361"/>
              </p:ext>
            </p:extLst>
          </p:nvPr>
        </p:nvGraphicFramePr>
        <p:xfrm>
          <a:off x="356233" y="4544298"/>
          <a:ext cx="3970130" cy="1431928"/>
        </p:xfrm>
        <a:graphic>
          <a:graphicData uri="http://schemas.openxmlformats.org/drawingml/2006/table">
            <a:tbl>
              <a:tblPr firstRow="1" bandRow="1">
                <a:tableStyleId>{5F3307FB-B584-4E09-9C08-681619B941AA}</a:tableStyleId>
              </a:tblPr>
              <a:tblGrid>
                <a:gridCol w="1340045">
                  <a:extLst>
                    <a:ext uri="{9D8B030D-6E8A-4147-A177-3AD203B41FA5}">
                      <a16:colId xmlns:a16="http://schemas.microsoft.com/office/drawing/2014/main" val="2166615280"/>
                    </a:ext>
                  </a:extLst>
                </a:gridCol>
                <a:gridCol w="2630085">
                  <a:extLst>
                    <a:ext uri="{9D8B030D-6E8A-4147-A177-3AD203B41FA5}">
                      <a16:colId xmlns:a16="http://schemas.microsoft.com/office/drawing/2014/main" val="1315238414"/>
                    </a:ext>
                  </a:extLst>
                </a:gridCol>
              </a:tblGrid>
              <a:tr h="357982">
                <a:tc gridSpan="2">
                  <a:txBody>
                    <a:bodyPr/>
                    <a:lstStyle/>
                    <a:p>
                      <a:r>
                        <a:rPr lang="en-US" sz="1600" b="1" i="0" dirty="0">
                          <a:latin typeface="Candara" panose="020E0502030303020204" pitchFamily="34" charset="0"/>
                        </a:rPr>
                        <a:t>Enter Project Name</a:t>
                      </a:r>
                      <a:endParaRPr lang="en-IN" sz="1600" b="1" i="0" dirty="0">
                        <a:latin typeface="Candara" panose="020E0502030303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IN" sz="1600" dirty="0">
                        <a:latin typeface="Candara" panose="020E0502030303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26958028"/>
                  </a:ext>
                </a:extLst>
              </a:tr>
              <a:tr h="357982">
                <a:tc>
                  <a:txBody>
                    <a:bodyPr/>
                    <a:lstStyle/>
                    <a:p>
                      <a:r>
                        <a:rPr lang="en-US" sz="1400" b="1" i="1" dirty="0">
                          <a:latin typeface="Candara" panose="020E0502030303020204" pitchFamily="34" charset="0"/>
                        </a:rPr>
                        <a:t>Period:</a:t>
                      </a:r>
                      <a:endParaRPr lang="en-IN" sz="1400" b="1" i="1" dirty="0">
                        <a:latin typeface="Candara" panose="020E0502030303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400" dirty="0">
                          <a:latin typeface="Candara" panose="020E0502030303020204" pitchFamily="34" charset="0"/>
                        </a:rPr>
                        <a:t>DD-MM-YY to DD-MM-YY</a:t>
                      </a:r>
                      <a:endParaRPr lang="en-IN" sz="1400" dirty="0">
                        <a:latin typeface="Candara" panose="020E0502030303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19227802"/>
                  </a:ext>
                </a:extLst>
              </a:tr>
              <a:tr h="357982">
                <a:tc>
                  <a:txBody>
                    <a:bodyPr/>
                    <a:lstStyle/>
                    <a:p>
                      <a:r>
                        <a:rPr lang="en-US" sz="1400" b="1" i="1" dirty="0">
                          <a:latin typeface="Candara" panose="020E0502030303020204" pitchFamily="34" charset="0"/>
                        </a:rPr>
                        <a:t>Prepared by:</a:t>
                      </a:r>
                      <a:endParaRPr lang="en-IN" sz="1400" b="1" i="1" dirty="0">
                        <a:latin typeface="Candara" panose="020E0502030303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400" dirty="0">
                          <a:latin typeface="Candara" panose="020E0502030303020204" pitchFamily="34" charset="0"/>
                        </a:rPr>
                        <a:t>ABC</a:t>
                      </a:r>
                      <a:endParaRPr lang="en-IN" sz="1400" dirty="0">
                        <a:latin typeface="Candara" panose="020E0502030303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88841125"/>
                  </a:ext>
                </a:extLst>
              </a:tr>
              <a:tr h="357982">
                <a:tc>
                  <a:txBody>
                    <a:bodyPr/>
                    <a:lstStyle/>
                    <a:p>
                      <a:r>
                        <a:rPr lang="en-US" sz="1400" b="1" i="1" dirty="0">
                          <a:latin typeface="Candara" panose="020E0502030303020204" pitchFamily="34" charset="0"/>
                        </a:rPr>
                        <a:t>Approved by:</a:t>
                      </a:r>
                      <a:endParaRPr lang="en-IN" sz="1400" b="1" i="1" dirty="0">
                        <a:latin typeface="Candara" panose="020E0502030303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400" dirty="0">
                          <a:latin typeface="Candara" panose="020E0502030303020204" pitchFamily="34" charset="0"/>
                        </a:rPr>
                        <a:t>XYZ</a:t>
                      </a:r>
                      <a:endParaRPr lang="en-IN" sz="1400" dirty="0">
                        <a:latin typeface="Candara" panose="020E0502030303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8744676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58865adb7c_1_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262626"/>
                </a:solidFill>
                <a:latin typeface="Quattrocento Sans"/>
                <a:ea typeface="Quattrocento Sans"/>
                <a:cs typeface="Quattrocento Sans"/>
                <a:sym typeface="Quattrocento Sans"/>
              </a:rPr>
              <a:t>Copyright © 2023 GS Lab and / or GAVS as applicable. All rights reserved.</a:t>
            </a:r>
            <a:endParaRPr dirty="0"/>
          </a:p>
        </p:txBody>
      </p:sp>
      <p:sp>
        <p:nvSpPr>
          <p:cNvPr id="498" name="Google Shape;498;g158865adb7c_1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262626"/>
                </a:solidFill>
                <a:latin typeface="Quattrocento Sans"/>
                <a:ea typeface="Quattrocento Sans"/>
                <a:cs typeface="Quattrocento Sans"/>
                <a:sym typeface="Quattrocento Sans"/>
              </a:rPr>
              <a:t>10</a:t>
            </a:fld>
            <a:endParaRPr>
              <a:solidFill>
                <a:srgbClr val="262626"/>
              </a:solidFill>
              <a:latin typeface="Quattrocento Sans"/>
              <a:ea typeface="Quattrocento Sans"/>
              <a:cs typeface="Quattrocento Sans"/>
              <a:sym typeface="Quattrocento Sans"/>
            </a:endParaRPr>
          </a:p>
        </p:txBody>
      </p:sp>
      <p:sp>
        <p:nvSpPr>
          <p:cNvPr id="4" name="Title 3">
            <a:extLst>
              <a:ext uri="{FF2B5EF4-FFF2-40B4-BE49-F238E27FC236}">
                <a16:creationId xmlns:a16="http://schemas.microsoft.com/office/drawing/2014/main" id="{A29721D7-EEC2-C8CA-4A6D-11094D97C67C}"/>
              </a:ext>
            </a:extLst>
          </p:cNvPr>
          <p:cNvSpPr>
            <a:spLocks noGrp="1"/>
          </p:cNvSpPr>
          <p:nvPr>
            <p:ph type="title"/>
          </p:nvPr>
        </p:nvSpPr>
        <p:spPr>
          <a:xfrm>
            <a:off x="275728" y="79166"/>
            <a:ext cx="10515600" cy="507768"/>
          </a:xfrm>
        </p:spPr>
        <p:txBody>
          <a:bodyPr/>
          <a:lstStyle/>
          <a:p>
            <a:r>
              <a:rPr lang="en-US" dirty="0">
                <a:solidFill>
                  <a:schemeClr val="accent5">
                    <a:lumMod val="75000"/>
                  </a:schemeClr>
                </a:solidFill>
                <a:latin typeface="Candara" panose="020E0502030303020204" pitchFamily="34" charset="0"/>
              </a:rPr>
              <a:t>SLA / KPI Summary</a:t>
            </a:r>
            <a:endParaRPr lang="en-IN" dirty="0">
              <a:solidFill>
                <a:schemeClr val="accent5">
                  <a:lumMod val="75000"/>
                </a:schemeClr>
              </a:solidFill>
              <a:latin typeface="Candara" panose="020E0502030303020204" pitchFamily="34" charset="0"/>
            </a:endParaRPr>
          </a:p>
        </p:txBody>
      </p:sp>
      <p:graphicFrame>
        <p:nvGraphicFramePr>
          <p:cNvPr id="8" name="Table 4">
            <a:extLst>
              <a:ext uri="{FF2B5EF4-FFF2-40B4-BE49-F238E27FC236}">
                <a16:creationId xmlns:a16="http://schemas.microsoft.com/office/drawing/2014/main" id="{3BD1255C-F315-084B-64E7-74D78AEED894}"/>
              </a:ext>
            </a:extLst>
          </p:cNvPr>
          <p:cNvGraphicFramePr>
            <a:graphicFrameLocks noGrp="1"/>
          </p:cNvGraphicFramePr>
          <p:nvPr>
            <p:extLst>
              <p:ext uri="{D42A27DB-BD31-4B8C-83A1-F6EECF244321}">
                <p14:modId xmlns:p14="http://schemas.microsoft.com/office/powerpoint/2010/main" val="1924953752"/>
              </p:ext>
            </p:extLst>
          </p:nvPr>
        </p:nvGraphicFramePr>
        <p:xfrm>
          <a:off x="477906" y="1307848"/>
          <a:ext cx="11242037" cy="1956178"/>
        </p:xfrm>
        <a:graphic>
          <a:graphicData uri="http://schemas.openxmlformats.org/drawingml/2006/table">
            <a:tbl>
              <a:tblPr bandRow="1"/>
              <a:tblGrid>
                <a:gridCol w="622024">
                  <a:extLst>
                    <a:ext uri="{9D8B030D-6E8A-4147-A177-3AD203B41FA5}">
                      <a16:colId xmlns:a16="http://schemas.microsoft.com/office/drawing/2014/main" val="256413169"/>
                    </a:ext>
                  </a:extLst>
                </a:gridCol>
                <a:gridCol w="3125322">
                  <a:extLst>
                    <a:ext uri="{9D8B030D-6E8A-4147-A177-3AD203B41FA5}">
                      <a16:colId xmlns:a16="http://schemas.microsoft.com/office/drawing/2014/main" val="2659284370"/>
                    </a:ext>
                  </a:extLst>
                </a:gridCol>
                <a:gridCol w="1524730">
                  <a:extLst>
                    <a:ext uri="{9D8B030D-6E8A-4147-A177-3AD203B41FA5}">
                      <a16:colId xmlns:a16="http://schemas.microsoft.com/office/drawing/2014/main" val="1220349735"/>
                    </a:ext>
                  </a:extLst>
                </a:gridCol>
                <a:gridCol w="1524730">
                  <a:extLst>
                    <a:ext uri="{9D8B030D-6E8A-4147-A177-3AD203B41FA5}">
                      <a16:colId xmlns:a16="http://schemas.microsoft.com/office/drawing/2014/main" val="974533246"/>
                    </a:ext>
                  </a:extLst>
                </a:gridCol>
                <a:gridCol w="1524730">
                  <a:extLst>
                    <a:ext uri="{9D8B030D-6E8A-4147-A177-3AD203B41FA5}">
                      <a16:colId xmlns:a16="http://schemas.microsoft.com/office/drawing/2014/main" val="3761917667"/>
                    </a:ext>
                  </a:extLst>
                </a:gridCol>
                <a:gridCol w="2920501">
                  <a:extLst>
                    <a:ext uri="{9D8B030D-6E8A-4147-A177-3AD203B41FA5}">
                      <a16:colId xmlns:a16="http://schemas.microsoft.com/office/drawing/2014/main" val="1702114912"/>
                    </a:ext>
                  </a:extLst>
                </a:gridCol>
              </a:tblGrid>
              <a:tr h="279454">
                <a:tc>
                  <a:txBody>
                    <a:bodyPr/>
                    <a:lstStyle/>
                    <a:p>
                      <a:pPr algn="l"/>
                      <a:r>
                        <a:rPr lang="en-US" sz="1100" b="1" i="0" dirty="0">
                          <a:solidFill>
                            <a:schemeClr val="tx1"/>
                          </a:solidFill>
                          <a:latin typeface="Candara" panose="020E0502030303020204" pitchFamily="34" charset="0"/>
                        </a:rPr>
                        <a:t>Sl. No.</a:t>
                      </a: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SLA / KPI</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Target SLA</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Actual </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dirty="0">
                          <a:solidFill>
                            <a:schemeClr val="tx1"/>
                          </a:solidFill>
                          <a:latin typeface="Candara" panose="020E0502030303020204" pitchFamily="34" charset="0"/>
                        </a:rPr>
                        <a:t>Adherence %</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100" b="1" i="0" dirty="0">
                          <a:solidFill>
                            <a:schemeClr val="tx1"/>
                          </a:solidFill>
                          <a:latin typeface="Candara" panose="020E0502030303020204" pitchFamily="34" charset="0"/>
                        </a:rPr>
                        <a:t>Reason for Deviation (if any)</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440661"/>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419460"/>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507801"/>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46312"/>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72523"/>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0649"/>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258744"/>
                  </a:ext>
                </a:extLst>
              </a:tr>
            </a:tbl>
          </a:graphicData>
        </a:graphic>
      </p:graphicFrame>
    </p:spTree>
    <p:extLst>
      <p:ext uri="{BB962C8B-B14F-4D97-AF65-F5344CB8AC3E}">
        <p14:creationId xmlns:p14="http://schemas.microsoft.com/office/powerpoint/2010/main" val="93627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58865adb7c_1_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262626"/>
                </a:solidFill>
                <a:latin typeface="Quattrocento Sans"/>
                <a:ea typeface="Quattrocento Sans"/>
                <a:cs typeface="Quattrocento Sans"/>
                <a:sym typeface="Quattrocento Sans"/>
              </a:rPr>
              <a:t>Copyright © 2023 GS Lab and / or GAVS as applicable. All rights reserved.</a:t>
            </a:r>
            <a:endParaRPr dirty="0"/>
          </a:p>
        </p:txBody>
      </p:sp>
      <p:sp>
        <p:nvSpPr>
          <p:cNvPr id="498" name="Google Shape;498;g158865adb7c_1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262626"/>
                </a:solidFill>
                <a:latin typeface="Quattrocento Sans"/>
                <a:ea typeface="Quattrocento Sans"/>
                <a:cs typeface="Quattrocento Sans"/>
                <a:sym typeface="Quattrocento Sans"/>
              </a:rPr>
              <a:t>11</a:t>
            </a:fld>
            <a:endParaRPr>
              <a:solidFill>
                <a:srgbClr val="262626"/>
              </a:solidFill>
              <a:latin typeface="Quattrocento Sans"/>
              <a:ea typeface="Quattrocento Sans"/>
              <a:cs typeface="Quattrocento Sans"/>
              <a:sym typeface="Quattrocento Sans"/>
            </a:endParaRPr>
          </a:p>
        </p:txBody>
      </p:sp>
      <p:sp>
        <p:nvSpPr>
          <p:cNvPr id="4" name="Title 3">
            <a:extLst>
              <a:ext uri="{FF2B5EF4-FFF2-40B4-BE49-F238E27FC236}">
                <a16:creationId xmlns:a16="http://schemas.microsoft.com/office/drawing/2014/main" id="{A29721D7-EEC2-C8CA-4A6D-11094D97C67C}"/>
              </a:ext>
            </a:extLst>
          </p:cNvPr>
          <p:cNvSpPr>
            <a:spLocks noGrp="1"/>
          </p:cNvSpPr>
          <p:nvPr>
            <p:ph type="title"/>
          </p:nvPr>
        </p:nvSpPr>
        <p:spPr>
          <a:xfrm>
            <a:off x="275728" y="79166"/>
            <a:ext cx="10515600" cy="507768"/>
          </a:xfrm>
        </p:spPr>
        <p:txBody>
          <a:bodyPr/>
          <a:lstStyle/>
          <a:p>
            <a:r>
              <a:rPr lang="en-US" dirty="0">
                <a:solidFill>
                  <a:schemeClr val="accent5">
                    <a:lumMod val="75000"/>
                  </a:schemeClr>
                </a:solidFill>
                <a:latin typeface="Candara" panose="020E0502030303020204" pitchFamily="34" charset="0"/>
              </a:rPr>
              <a:t>Value Adds / Continuous Improvement</a:t>
            </a:r>
            <a:endParaRPr lang="en-IN" dirty="0">
              <a:solidFill>
                <a:schemeClr val="accent5">
                  <a:lumMod val="75000"/>
                </a:schemeClr>
              </a:solidFill>
              <a:latin typeface="Candara" panose="020E0502030303020204" pitchFamily="34" charset="0"/>
            </a:endParaRPr>
          </a:p>
        </p:txBody>
      </p:sp>
      <p:graphicFrame>
        <p:nvGraphicFramePr>
          <p:cNvPr id="8" name="Table 4">
            <a:extLst>
              <a:ext uri="{FF2B5EF4-FFF2-40B4-BE49-F238E27FC236}">
                <a16:creationId xmlns:a16="http://schemas.microsoft.com/office/drawing/2014/main" id="{3BD1255C-F315-084B-64E7-74D78AEED894}"/>
              </a:ext>
            </a:extLst>
          </p:cNvPr>
          <p:cNvGraphicFramePr>
            <a:graphicFrameLocks noGrp="1"/>
          </p:cNvGraphicFramePr>
          <p:nvPr>
            <p:extLst>
              <p:ext uri="{D42A27DB-BD31-4B8C-83A1-F6EECF244321}">
                <p14:modId xmlns:p14="http://schemas.microsoft.com/office/powerpoint/2010/main" val="1028870267"/>
              </p:ext>
            </p:extLst>
          </p:nvPr>
        </p:nvGraphicFramePr>
        <p:xfrm>
          <a:off x="477906" y="1307848"/>
          <a:ext cx="11242037" cy="2103444"/>
        </p:xfrm>
        <a:graphic>
          <a:graphicData uri="http://schemas.openxmlformats.org/drawingml/2006/table">
            <a:tbl>
              <a:tblPr bandRow="1"/>
              <a:tblGrid>
                <a:gridCol w="445764">
                  <a:extLst>
                    <a:ext uri="{9D8B030D-6E8A-4147-A177-3AD203B41FA5}">
                      <a16:colId xmlns:a16="http://schemas.microsoft.com/office/drawing/2014/main" val="256413169"/>
                    </a:ext>
                  </a:extLst>
                </a:gridCol>
                <a:gridCol w="2334374">
                  <a:extLst>
                    <a:ext uri="{9D8B030D-6E8A-4147-A177-3AD203B41FA5}">
                      <a16:colId xmlns:a16="http://schemas.microsoft.com/office/drawing/2014/main" val="2659284370"/>
                    </a:ext>
                  </a:extLst>
                </a:gridCol>
                <a:gridCol w="2334374">
                  <a:extLst>
                    <a:ext uri="{9D8B030D-6E8A-4147-A177-3AD203B41FA5}">
                      <a16:colId xmlns:a16="http://schemas.microsoft.com/office/drawing/2014/main" val="1220349735"/>
                    </a:ext>
                  </a:extLst>
                </a:gridCol>
                <a:gridCol w="1225505">
                  <a:extLst>
                    <a:ext uri="{9D8B030D-6E8A-4147-A177-3AD203B41FA5}">
                      <a16:colId xmlns:a16="http://schemas.microsoft.com/office/drawing/2014/main" val="974533246"/>
                    </a:ext>
                  </a:extLst>
                </a:gridCol>
                <a:gridCol w="1225505">
                  <a:extLst>
                    <a:ext uri="{9D8B030D-6E8A-4147-A177-3AD203B41FA5}">
                      <a16:colId xmlns:a16="http://schemas.microsoft.com/office/drawing/2014/main" val="741406218"/>
                    </a:ext>
                  </a:extLst>
                </a:gridCol>
                <a:gridCol w="1225505">
                  <a:extLst>
                    <a:ext uri="{9D8B030D-6E8A-4147-A177-3AD203B41FA5}">
                      <a16:colId xmlns:a16="http://schemas.microsoft.com/office/drawing/2014/main" val="3761917667"/>
                    </a:ext>
                  </a:extLst>
                </a:gridCol>
                <a:gridCol w="1225505">
                  <a:extLst>
                    <a:ext uri="{9D8B030D-6E8A-4147-A177-3AD203B41FA5}">
                      <a16:colId xmlns:a16="http://schemas.microsoft.com/office/drawing/2014/main" val="1702114912"/>
                    </a:ext>
                  </a:extLst>
                </a:gridCol>
                <a:gridCol w="1225505">
                  <a:extLst>
                    <a:ext uri="{9D8B030D-6E8A-4147-A177-3AD203B41FA5}">
                      <a16:colId xmlns:a16="http://schemas.microsoft.com/office/drawing/2014/main" val="2234527765"/>
                    </a:ext>
                  </a:extLst>
                </a:gridCol>
              </a:tblGrid>
              <a:tr h="279454">
                <a:tc>
                  <a:txBody>
                    <a:bodyPr/>
                    <a:lstStyle/>
                    <a:p>
                      <a:pPr algn="l"/>
                      <a:r>
                        <a:rPr lang="en-US" sz="1100" b="1" i="0" dirty="0">
                          <a:solidFill>
                            <a:schemeClr val="tx1"/>
                          </a:solidFill>
                          <a:latin typeface="Candara" panose="020E0502030303020204" pitchFamily="34" charset="0"/>
                        </a:rPr>
                        <a:t>Sl. No.</a:t>
                      </a: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Summary of Value Add(s) / Improvements</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Benefits</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Beneficiary</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Status</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dirty="0">
                          <a:solidFill>
                            <a:schemeClr val="tx1"/>
                          </a:solidFill>
                          <a:latin typeface="Candara" panose="020E0502030303020204" pitchFamily="34" charset="0"/>
                        </a:rPr>
                        <a:t>Resources Required</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100" b="1" i="0" dirty="0">
                          <a:solidFill>
                            <a:schemeClr val="tx1"/>
                          </a:solidFill>
                          <a:latin typeface="Candara" panose="020E0502030303020204" pitchFamily="34" charset="0"/>
                        </a:rPr>
                        <a:t>Target Date of Completion</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Actual Date of Completion </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440661"/>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419460"/>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507801"/>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46312"/>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72523"/>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0649"/>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258744"/>
                  </a:ext>
                </a:extLst>
              </a:tr>
            </a:tbl>
          </a:graphicData>
        </a:graphic>
      </p:graphicFrame>
    </p:spTree>
    <p:extLst>
      <p:ext uri="{BB962C8B-B14F-4D97-AF65-F5344CB8AC3E}">
        <p14:creationId xmlns:p14="http://schemas.microsoft.com/office/powerpoint/2010/main" val="372290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g15cb21a0223_1_0"/>
          <p:cNvSpPr txBox="1">
            <a:spLocks noGrp="1"/>
          </p:cNvSpPr>
          <p:nvPr>
            <p:ph type="body" idx="4294967295"/>
          </p:nvPr>
        </p:nvSpPr>
        <p:spPr>
          <a:xfrm>
            <a:off x="7699375" y="2113128"/>
            <a:ext cx="4175100" cy="2006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E4E79"/>
              </a:buClr>
              <a:buSzPts val="4000"/>
              <a:buNone/>
            </a:pPr>
            <a:r>
              <a:rPr lang="en-US" sz="4000" b="1" dirty="0">
                <a:solidFill>
                  <a:srgbClr val="1E4E79"/>
                </a:solidFill>
                <a:latin typeface="Candara"/>
                <a:ea typeface="Candara"/>
                <a:cs typeface="Candara"/>
                <a:sym typeface="Candara"/>
              </a:rPr>
              <a:t>Section Break 3</a:t>
            </a:r>
            <a:endParaRPr sz="4000" b="1" dirty="0">
              <a:solidFill>
                <a:srgbClr val="1E4E79"/>
              </a:solidFill>
              <a:latin typeface="Candara"/>
              <a:ea typeface="Candara"/>
              <a:cs typeface="Candara"/>
              <a:sym typeface="Candara"/>
            </a:endParaRPr>
          </a:p>
        </p:txBody>
      </p:sp>
      <p:sp>
        <p:nvSpPr>
          <p:cNvPr id="2" name="Google Shape;675;g144adbfb793_0_2">
            <a:extLst>
              <a:ext uri="{FF2B5EF4-FFF2-40B4-BE49-F238E27FC236}">
                <a16:creationId xmlns:a16="http://schemas.microsoft.com/office/drawing/2014/main" id="{C32CE92B-425A-E7B5-7F1F-7BAFD0014316}"/>
              </a:ext>
            </a:extLst>
          </p:cNvPr>
          <p:cNvSpPr txBox="1">
            <a:spLocks/>
          </p:cNvSpPr>
          <p:nvPr/>
        </p:nvSpPr>
        <p:spPr>
          <a:xfrm>
            <a:off x="0" y="6356350"/>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solidFill>
                  <a:srgbClr val="262626"/>
                </a:solidFill>
                <a:latin typeface="Quattrocento Sans"/>
                <a:ea typeface="Quattrocento Sans"/>
                <a:cs typeface="Quattrocento Sans"/>
                <a:sym typeface="Quattrocento Sans"/>
              </a:rPr>
              <a:t>Copyright © 2023 GS Lab and / or GAVS as applicable. All rights reserved.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0"/>
          <p:cNvSpPr txBox="1">
            <a:spLocks noGrp="1"/>
          </p:cNvSpPr>
          <p:nvPr>
            <p:ph type="title"/>
          </p:nvPr>
        </p:nvSpPr>
        <p:spPr>
          <a:xfrm>
            <a:off x="1367622" y="2464669"/>
            <a:ext cx="3975904" cy="140109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E4E79"/>
              </a:buClr>
              <a:buSzPts val="4000"/>
              <a:buFont typeface="Candara"/>
              <a:buNone/>
            </a:pPr>
            <a:r>
              <a:rPr lang="en-US" sz="3200" dirty="0">
                <a:solidFill>
                  <a:srgbClr val="1E4E79"/>
                </a:solidFill>
                <a:latin typeface="Candara"/>
                <a:ea typeface="Candara"/>
                <a:cs typeface="Candara"/>
                <a:sym typeface="Candara"/>
              </a:rPr>
              <a:t>Single-page-view Weekly Status Report Template</a:t>
            </a:r>
            <a:endParaRPr sz="3200" dirty="0">
              <a:solidFill>
                <a:srgbClr val="1E4E79"/>
              </a:solidFill>
              <a:latin typeface="Candara"/>
              <a:ea typeface="Candara"/>
              <a:cs typeface="Candara"/>
              <a:sym typeface="Candara"/>
            </a:endParaRPr>
          </a:p>
        </p:txBody>
      </p:sp>
      <p:sp>
        <p:nvSpPr>
          <p:cNvPr id="2" name="Google Shape;675;g144adbfb793_0_2">
            <a:extLst>
              <a:ext uri="{FF2B5EF4-FFF2-40B4-BE49-F238E27FC236}">
                <a16:creationId xmlns:a16="http://schemas.microsoft.com/office/drawing/2014/main" id="{C1BC9937-A3A7-D211-63F8-61B4FE6DF95E}"/>
              </a:ext>
            </a:extLst>
          </p:cNvPr>
          <p:cNvSpPr txBox="1">
            <a:spLocks/>
          </p:cNvSpPr>
          <p:nvPr/>
        </p:nvSpPr>
        <p:spPr>
          <a:xfrm>
            <a:off x="0" y="6356350"/>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solidFill>
                  <a:srgbClr val="262626"/>
                </a:solidFill>
                <a:latin typeface="Quattrocento Sans"/>
                <a:ea typeface="Quattrocento Sans"/>
                <a:cs typeface="Quattrocento Sans"/>
                <a:sym typeface="Quattrocento Sans"/>
              </a:rPr>
              <a:t>Copyright © 2023 GS Lab and / or GAVS as applicable. All rights reserved.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58865adb7c_1_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262626"/>
                </a:solidFill>
                <a:latin typeface="Quattrocento Sans"/>
                <a:ea typeface="Quattrocento Sans"/>
                <a:cs typeface="Quattrocento Sans"/>
                <a:sym typeface="Quattrocento Sans"/>
              </a:rPr>
              <a:t>Copyright © 2023 GS Lab and / or GAVS as applicable. All rights reserved.</a:t>
            </a:r>
            <a:endParaRPr dirty="0"/>
          </a:p>
        </p:txBody>
      </p:sp>
      <p:sp>
        <p:nvSpPr>
          <p:cNvPr id="498" name="Google Shape;498;g158865adb7c_1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262626"/>
                </a:solidFill>
                <a:latin typeface="Quattrocento Sans"/>
                <a:ea typeface="Quattrocento Sans"/>
                <a:cs typeface="Quattrocento Sans"/>
                <a:sym typeface="Quattrocento Sans"/>
              </a:rPr>
              <a:t>4</a:t>
            </a:fld>
            <a:endParaRPr>
              <a:solidFill>
                <a:srgbClr val="262626"/>
              </a:solidFill>
              <a:latin typeface="Quattrocento Sans"/>
              <a:ea typeface="Quattrocento Sans"/>
              <a:cs typeface="Quattrocento Sans"/>
              <a:sym typeface="Quattrocento Sans"/>
            </a:endParaRPr>
          </a:p>
        </p:txBody>
      </p:sp>
      <p:sp>
        <p:nvSpPr>
          <p:cNvPr id="4" name="Title 3">
            <a:extLst>
              <a:ext uri="{FF2B5EF4-FFF2-40B4-BE49-F238E27FC236}">
                <a16:creationId xmlns:a16="http://schemas.microsoft.com/office/drawing/2014/main" id="{A29721D7-EEC2-C8CA-4A6D-11094D97C67C}"/>
              </a:ext>
            </a:extLst>
          </p:cNvPr>
          <p:cNvSpPr>
            <a:spLocks noGrp="1"/>
          </p:cNvSpPr>
          <p:nvPr>
            <p:ph type="title"/>
          </p:nvPr>
        </p:nvSpPr>
        <p:spPr>
          <a:xfrm>
            <a:off x="275728" y="79166"/>
            <a:ext cx="10515600" cy="507768"/>
          </a:xfrm>
        </p:spPr>
        <p:txBody>
          <a:bodyPr/>
          <a:lstStyle/>
          <a:p>
            <a:r>
              <a:rPr lang="en-US" dirty="0">
                <a:solidFill>
                  <a:schemeClr val="accent5">
                    <a:lumMod val="75000"/>
                  </a:schemeClr>
                </a:solidFill>
                <a:latin typeface="Candara" panose="020E0502030303020204" pitchFamily="34" charset="0"/>
              </a:rPr>
              <a:t>Project Progress Report (Single page)</a:t>
            </a:r>
            <a:endParaRPr lang="en-IN" dirty="0">
              <a:solidFill>
                <a:schemeClr val="accent5">
                  <a:lumMod val="75000"/>
                </a:schemeClr>
              </a:solidFill>
              <a:latin typeface="Candara" panose="020E0502030303020204" pitchFamily="34" charset="0"/>
            </a:endParaRPr>
          </a:p>
        </p:txBody>
      </p:sp>
      <p:graphicFrame>
        <p:nvGraphicFramePr>
          <p:cNvPr id="6" name="Table 4">
            <a:extLst>
              <a:ext uri="{FF2B5EF4-FFF2-40B4-BE49-F238E27FC236}">
                <a16:creationId xmlns:a16="http://schemas.microsoft.com/office/drawing/2014/main" id="{E41038C1-BA11-59E2-B64A-47BE912308E1}"/>
              </a:ext>
            </a:extLst>
          </p:cNvPr>
          <p:cNvGraphicFramePr>
            <a:graphicFrameLocks noGrp="1"/>
          </p:cNvGraphicFramePr>
          <p:nvPr>
            <p:extLst>
              <p:ext uri="{D42A27DB-BD31-4B8C-83A1-F6EECF244321}">
                <p14:modId xmlns:p14="http://schemas.microsoft.com/office/powerpoint/2010/main" val="1283064038"/>
              </p:ext>
            </p:extLst>
          </p:nvPr>
        </p:nvGraphicFramePr>
        <p:xfrm>
          <a:off x="511810" y="963291"/>
          <a:ext cx="5478174" cy="1229349"/>
        </p:xfrm>
        <a:graphic>
          <a:graphicData uri="http://schemas.openxmlformats.org/drawingml/2006/table">
            <a:tbl>
              <a:tblPr bandRow="1"/>
              <a:tblGrid>
                <a:gridCol w="2739087">
                  <a:extLst>
                    <a:ext uri="{9D8B030D-6E8A-4147-A177-3AD203B41FA5}">
                      <a16:colId xmlns:a16="http://schemas.microsoft.com/office/drawing/2014/main" val="3761917667"/>
                    </a:ext>
                  </a:extLst>
                </a:gridCol>
                <a:gridCol w="2739087">
                  <a:extLst>
                    <a:ext uri="{9D8B030D-6E8A-4147-A177-3AD203B41FA5}">
                      <a16:colId xmlns:a16="http://schemas.microsoft.com/office/drawing/2014/main" val="1702114912"/>
                    </a:ext>
                  </a:extLst>
                </a:gridCol>
              </a:tblGrid>
              <a:tr h="40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dirty="0">
                          <a:solidFill>
                            <a:srgbClr val="0F5867"/>
                          </a:solidFill>
                          <a:latin typeface="Candara" panose="020E0502030303020204" pitchFamily="34" charset="0"/>
                        </a:rPr>
                        <a:t>Project Name</a:t>
                      </a:r>
                      <a:endParaRPr lang="en-IN" sz="1400" b="1" dirty="0">
                        <a:solidFill>
                          <a:srgbClr val="0F5867"/>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rgbClr val="1890A8"/>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endParaRPr lang="en-IN" sz="140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rgbClr val="1890A8"/>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8759312"/>
                  </a:ext>
                </a:extLst>
              </a:tr>
              <a:tr h="40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dirty="0">
                          <a:solidFill>
                            <a:srgbClr val="0F5867"/>
                          </a:solidFill>
                          <a:latin typeface="Candara" panose="020E0502030303020204" pitchFamily="34" charset="0"/>
                        </a:rPr>
                        <a:t>Project Manager</a:t>
                      </a:r>
                      <a:endParaRPr lang="en-IN" sz="1400" b="1" dirty="0">
                        <a:solidFill>
                          <a:srgbClr val="0F5867"/>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endParaRPr lang="en-IN" sz="140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440661"/>
                  </a:ext>
                </a:extLst>
              </a:tr>
              <a:tr h="40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dirty="0">
                          <a:solidFill>
                            <a:srgbClr val="0F5867"/>
                          </a:solidFill>
                          <a:latin typeface="Candara" panose="020E0502030303020204" pitchFamily="34" charset="0"/>
                        </a:rPr>
                        <a:t>Date of Status Reporting</a:t>
                      </a:r>
                      <a:endParaRPr lang="en-IN" sz="1400" b="1" dirty="0">
                        <a:solidFill>
                          <a:srgbClr val="0F5867"/>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endParaRPr lang="en-IN" sz="140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419460"/>
                  </a:ext>
                </a:extLst>
              </a:tr>
            </a:tbl>
          </a:graphicData>
        </a:graphic>
      </p:graphicFrame>
      <p:graphicFrame>
        <p:nvGraphicFramePr>
          <p:cNvPr id="7" name="Table 6">
            <a:extLst>
              <a:ext uri="{FF2B5EF4-FFF2-40B4-BE49-F238E27FC236}">
                <a16:creationId xmlns:a16="http://schemas.microsoft.com/office/drawing/2014/main" id="{946DD269-4DE7-5F4E-ECAD-744B4F7E6EB5}"/>
              </a:ext>
            </a:extLst>
          </p:cNvPr>
          <p:cNvGraphicFramePr>
            <a:graphicFrameLocks noGrp="1"/>
          </p:cNvGraphicFramePr>
          <p:nvPr>
            <p:extLst>
              <p:ext uri="{D42A27DB-BD31-4B8C-83A1-F6EECF244321}">
                <p14:modId xmlns:p14="http://schemas.microsoft.com/office/powerpoint/2010/main" val="2187079152"/>
              </p:ext>
            </p:extLst>
          </p:nvPr>
        </p:nvGraphicFramePr>
        <p:xfrm>
          <a:off x="6096000" y="847856"/>
          <a:ext cx="5657850" cy="1341120"/>
        </p:xfrm>
        <a:graphic>
          <a:graphicData uri="http://schemas.openxmlformats.org/drawingml/2006/table">
            <a:tbl>
              <a:tblPr bandRow="1">
                <a:tableStyleId>{5C22544A-7EE6-4342-B048-85BDC9FD1C3A}</a:tableStyleId>
              </a:tblPr>
              <a:tblGrid>
                <a:gridCol w="5657850">
                  <a:extLst>
                    <a:ext uri="{9D8B030D-6E8A-4147-A177-3AD203B41FA5}">
                      <a16:colId xmlns:a16="http://schemas.microsoft.com/office/drawing/2014/main" val="3761917667"/>
                    </a:ext>
                  </a:extLst>
                </a:gridCol>
              </a:tblGrid>
              <a:tr h="231018">
                <a:tc>
                  <a:txBody>
                    <a:bodyPr/>
                    <a:lstStyle/>
                    <a:p>
                      <a:pPr algn="l"/>
                      <a:r>
                        <a:rPr lang="en-US" sz="1400" b="1" dirty="0">
                          <a:solidFill>
                            <a:srgbClr val="0F5867"/>
                          </a:solidFill>
                          <a:latin typeface="Candara" panose="020E0502030303020204" pitchFamily="34" charset="0"/>
                        </a:rPr>
                        <a:t>Overall Project Status: </a:t>
                      </a:r>
                      <a:r>
                        <a:rPr lang="en-US" sz="1400" b="1" dirty="0">
                          <a:solidFill>
                            <a:schemeClr val="accent6"/>
                          </a:solidFill>
                          <a:latin typeface="Candara" panose="020E0502030303020204" pitchFamily="34" charset="0"/>
                        </a:rPr>
                        <a:t>On Track</a:t>
                      </a:r>
                      <a:r>
                        <a:rPr lang="en-US" sz="1400" b="1" dirty="0">
                          <a:solidFill>
                            <a:srgbClr val="0F5867"/>
                          </a:solidFill>
                          <a:latin typeface="Candara" panose="020E0502030303020204" pitchFamily="34" charset="0"/>
                        </a:rPr>
                        <a:t> / </a:t>
                      </a:r>
                      <a:r>
                        <a:rPr lang="en-US" sz="1400" b="1" dirty="0">
                          <a:solidFill>
                            <a:schemeClr val="accent4"/>
                          </a:solidFill>
                          <a:latin typeface="Candara" panose="020E0502030303020204" pitchFamily="34" charset="0"/>
                        </a:rPr>
                        <a:t>Minor Issues</a:t>
                      </a:r>
                      <a:r>
                        <a:rPr lang="en-US" sz="1400" b="1" dirty="0">
                          <a:solidFill>
                            <a:srgbClr val="0F5867"/>
                          </a:solidFill>
                          <a:latin typeface="Candara" panose="020E0502030303020204" pitchFamily="34" charset="0"/>
                        </a:rPr>
                        <a:t> / </a:t>
                      </a:r>
                      <a:r>
                        <a:rPr lang="en-US" sz="1400" b="1" dirty="0">
                          <a:solidFill>
                            <a:schemeClr val="accent2"/>
                          </a:solidFill>
                          <a:latin typeface="Candara" panose="020E0502030303020204" pitchFamily="34" charset="0"/>
                        </a:rPr>
                        <a:t>Off Track</a:t>
                      </a:r>
                      <a:endParaRPr lang="en-IN" sz="1400" b="1" dirty="0">
                        <a:solidFill>
                          <a:schemeClr val="accent2"/>
                        </a:solidFill>
                        <a:latin typeface="Candara" panose="020E0502030303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8759312"/>
                  </a:ext>
                </a:extLst>
              </a:tr>
              <a:tr h="231018">
                <a:tc>
                  <a:txBody>
                    <a:bodyPr/>
                    <a:lstStyle/>
                    <a:p>
                      <a:pPr algn="l"/>
                      <a:r>
                        <a:rPr lang="en-US" sz="1400" b="1" dirty="0">
                          <a:solidFill>
                            <a:srgbClr val="0F5867"/>
                          </a:solidFill>
                          <a:latin typeface="Candara" panose="020E0502030303020204" pitchFamily="34" charset="0"/>
                        </a:rPr>
                        <a:t>Project Summary:</a:t>
                      </a:r>
                      <a:endParaRPr lang="en-IN" sz="1400" b="1" dirty="0">
                        <a:solidFill>
                          <a:srgbClr val="0F5867"/>
                        </a:solidFill>
                        <a:latin typeface="Candara" panose="020E0502030303020204" pitchFamily="34"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1556559"/>
                  </a:ext>
                </a:extLst>
              </a:tr>
              <a:tr h="231018">
                <a:tc>
                  <a:txBody>
                    <a:bodyPr/>
                    <a:lstStyle/>
                    <a:p>
                      <a:pPr marL="0" indent="0" algn="l">
                        <a:buFont typeface="Arial" panose="020B0604020202020204" pitchFamily="34" charset="0"/>
                        <a:buNone/>
                      </a:pPr>
                      <a:r>
                        <a:rPr lang="en-US" sz="1050" i="1" dirty="0">
                          <a:latin typeface="Candara" panose="020E0502030303020204" pitchFamily="34" charset="0"/>
                        </a:rPr>
                        <a:t>Enter information here about overall status and highlights – for example, </a:t>
                      </a:r>
                    </a:p>
                    <a:p>
                      <a:pPr marL="171450" indent="-171450" algn="l">
                        <a:buFont typeface="Arial" panose="020B0604020202020204" pitchFamily="34" charset="0"/>
                        <a:buChar char="•"/>
                      </a:pPr>
                      <a:r>
                        <a:rPr lang="en-US" sz="1050" i="1" dirty="0">
                          <a:latin typeface="Candara" panose="020E0502030303020204" pitchFamily="34" charset="0"/>
                        </a:rPr>
                        <a:t>“Regained last time from last period; </a:t>
                      </a:r>
                    </a:p>
                    <a:p>
                      <a:pPr marL="171450" indent="-171450" algn="l">
                        <a:buFont typeface="Arial" panose="020B0604020202020204" pitchFamily="34" charset="0"/>
                        <a:buChar char="•"/>
                      </a:pPr>
                      <a:r>
                        <a:rPr lang="en-US" sz="1050" i="1" dirty="0">
                          <a:latin typeface="Candara" panose="020E0502030303020204" pitchFamily="34" charset="0"/>
                        </a:rPr>
                        <a:t>QA began two days earlier than planned; </a:t>
                      </a:r>
                    </a:p>
                    <a:p>
                      <a:pPr marL="171450" indent="-171450" algn="l">
                        <a:buFont typeface="Arial" panose="020B0604020202020204" pitchFamily="34" charset="0"/>
                        <a:buChar char="•"/>
                      </a:pPr>
                      <a:r>
                        <a:rPr lang="en-US" sz="1050" i="1" dirty="0">
                          <a:latin typeface="Candara" panose="020E0502030303020204" pitchFamily="34" charset="0"/>
                        </a:rPr>
                        <a:t>Delay in some client feedback, but minimal”</a:t>
                      </a:r>
                      <a:endParaRPr lang="en-IN" sz="1050" i="1" dirty="0">
                        <a:latin typeface="Candara" panose="020E0502030303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174011"/>
                  </a:ext>
                </a:extLst>
              </a:tr>
            </a:tbl>
          </a:graphicData>
        </a:graphic>
      </p:graphicFrame>
      <p:graphicFrame>
        <p:nvGraphicFramePr>
          <p:cNvPr id="2" name="Table 4">
            <a:extLst>
              <a:ext uri="{FF2B5EF4-FFF2-40B4-BE49-F238E27FC236}">
                <a16:creationId xmlns:a16="http://schemas.microsoft.com/office/drawing/2014/main" id="{F232AE89-324A-BBA0-94FD-DD3689ACF1CB}"/>
              </a:ext>
            </a:extLst>
          </p:cNvPr>
          <p:cNvGraphicFramePr>
            <a:graphicFrameLocks noGrp="1"/>
          </p:cNvGraphicFramePr>
          <p:nvPr>
            <p:extLst>
              <p:ext uri="{D42A27DB-BD31-4B8C-83A1-F6EECF244321}">
                <p14:modId xmlns:p14="http://schemas.microsoft.com/office/powerpoint/2010/main" val="3346454845"/>
              </p:ext>
            </p:extLst>
          </p:nvPr>
        </p:nvGraphicFramePr>
        <p:xfrm>
          <a:off x="511810" y="2303976"/>
          <a:ext cx="11242040" cy="1981524"/>
        </p:xfrm>
        <a:graphic>
          <a:graphicData uri="http://schemas.openxmlformats.org/drawingml/2006/table">
            <a:tbl>
              <a:tblPr bandRow="1"/>
              <a:tblGrid>
                <a:gridCol w="1405255">
                  <a:extLst>
                    <a:ext uri="{9D8B030D-6E8A-4147-A177-3AD203B41FA5}">
                      <a16:colId xmlns:a16="http://schemas.microsoft.com/office/drawing/2014/main" val="256413169"/>
                    </a:ext>
                  </a:extLst>
                </a:gridCol>
                <a:gridCol w="1405255">
                  <a:extLst>
                    <a:ext uri="{9D8B030D-6E8A-4147-A177-3AD203B41FA5}">
                      <a16:colId xmlns:a16="http://schemas.microsoft.com/office/drawing/2014/main" val="1220349735"/>
                    </a:ext>
                  </a:extLst>
                </a:gridCol>
                <a:gridCol w="2810510">
                  <a:extLst>
                    <a:ext uri="{9D8B030D-6E8A-4147-A177-3AD203B41FA5}">
                      <a16:colId xmlns:a16="http://schemas.microsoft.com/office/drawing/2014/main" val="974533246"/>
                    </a:ext>
                  </a:extLst>
                </a:gridCol>
                <a:gridCol w="2810510">
                  <a:extLst>
                    <a:ext uri="{9D8B030D-6E8A-4147-A177-3AD203B41FA5}">
                      <a16:colId xmlns:a16="http://schemas.microsoft.com/office/drawing/2014/main" val="3761917667"/>
                    </a:ext>
                  </a:extLst>
                </a:gridCol>
                <a:gridCol w="2810510">
                  <a:extLst>
                    <a:ext uri="{9D8B030D-6E8A-4147-A177-3AD203B41FA5}">
                      <a16:colId xmlns:a16="http://schemas.microsoft.com/office/drawing/2014/main" val="1702114912"/>
                    </a:ext>
                  </a:extLst>
                </a:gridCol>
              </a:tblGrid>
              <a:tr h="290194">
                <a:tc gridSpan="2">
                  <a:txBody>
                    <a:bodyPr/>
                    <a:lstStyle/>
                    <a:p>
                      <a:pPr algn="l"/>
                      <a:r>
                        <a:rPr lang="en-US" sz="1400" b="1" dirty="0">
                          <a:solidFill>
                            <a:srgbClr val="0F5867"/>
                          </a:solidFill>
                          <a:latin typeface="Candara" panose="020E0502030303020204" pitchFamily="34" charset="0"/>
                        </a:rPr>
                        <a:t>RAG Status</a:t>
                      </a:r>
                      <a:endParaRPr lang="en-IN" sz="1400" b="1" dirty="0">
                        <a:solidFill>
                          <a:srgbClr val="0F5867"/>
                        </a:solidFill>
                        <a:latin typeface="Candara" panose="020E0502030303020204" pitchFamily="34" charset="0"/>
                      </a:endParaRPr>
                    </a:p>
                  </a:txBody>
                  <a:tcPr marL="45720" marR="45720" anchor="ctr">
                    <a:lnL w="12700" cmpd="sng">
                      <a:solidFill>
                        <a:sysClr val="window" lastClr="FFFFFF"/>
                      </a:solidFill>
                    </a:lnL>
                    <a:lnR w="12700" cap="flat" cmpd="sng" algn="ctr">
                      <a:solidFill>
                        <a:schemeClr val="bg1">
                          <a:lumMod val="95000"/>
                        </a:schemeClr>
                      </a:solidFill>
                      <a:prstDash val="solid"/>
                      <a:round/>
                      <a:headEnd type="none" w="med" len="med"/>
                      <a:tailEnd type="none" w="med" len="med"/>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IN"/>
                    </a:p>
                  </a:txBody>
                  <a:tcPr/>
                </a:tc>
                <a:tc>
                  <a:txBody>
                    <a:bodyPr/>
                    <a:lstStyle/>
                    <a:p>
                      <a:pPr algn="l"/>
                      <a:r>
                        <a:rPr lang="en-US" sz="1400" b="1" dirty="0">
                          <a:solidFill>
                            <a:srgbClr val="0F5867"/>
                          </a:solidFill>
                          <a:latin typeface="Candara" panose="020E0502030303020204" pitchFamily="34" charset="0"/>
                        </a:rPr>
                        <a:t>Last Actions</a:t>
                      </a:r>
                      <a:endParaRPr lang="en-IN" sz="1400" b="1" dirty="0">
                        <a:solidFill>
                          <a:srgbClr val="0F5867"/>
                        </a:solidFill>
                        <a:latin typeface="Candara" panose="020E0502030303020204" pitchFamily="34" charset="0"/>
                      </a:endParaRP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dirty="0">
                          <a:solidFill>
                            <a:srgbClr val="0F5867"/>
                          </a:solidFill>
                          <a:latin typeface="Candara" panose="020E0502030303020204" pitchFamily="34" charset="0"/>
                        </a:rPr>
                        <a:t>Next Actions</a:t>
                      </a:r>
                      <a:endParaRPr lang="en-IN" sz="1400" b="1" dirty="0">
                        <a:solidFill>
                          <a:srgbClr val="0F5867"/>
                        </a:solidFill>
                        <a:latin typeface="Candara" panose="020E0502030303020204" pitchFamily="34" charset="0"/>
                      </a:endParaRP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i="0" u="none" strike="noStrike" cap="none" dirty="0">
                          <a:solidFill>
                            <a:srgbClr val="0F5867"/>
                          </a:solidFill>
                          <a:latin typeface="Candara" panose="020E0502030303020204" pitchFamily="34" charset="0"/>
                          <a:ea typeface="+mn-ea"/>
                          <a:cs typeface="+mn-cs"/>
                          <a:sym typeface="Arial"/>
                        </a:rPr>
                        <a:t>Required Actions</a:t>
                      </a:r>
                      <a:endParaRPr lang="en-IN" sz="1400" b="1" i="0" u="none" strike="noStrike" cap="none" dirty="0">
                        <a:solidFill>
                          <a:srgbClr val="0F5867"/>
                        </a:solidFill>
                        <a:latin typeface="Candara" panose="020E0502030303020204" pitchFamily="34" charset="0"/>
                        <a:ea typeface="+mn-ea"/>
                        <a:cs typeface="+mn-cs"/>
                        <a:sym typeface="Arial"/>
                      </a:endParaRPr>
                    </a:p>
                  </a:txBody>
                  <a:tcPr marL="45720" marR="45720" anchor="ctr">
                    <a:lnL w="12700" cap="flat" cmpd="sng" algn="ctr">
                      <a:solidFill>
                        <a:schemeClr val="bg1">
                          <a:lumMod val="95000"/>
                        </a:schemeClr>
                      </a:solidFill>
                      <a:prstDash val="solid"/>
                      <a:round/>
                      <a:headEnd type="none" w="med" len="med"/>
                      <a:tailEnd type="none" w="med" len="med"/>
                    </a:lnL>
                    <a:lnR w="12700" cmpd="sng">
                      <a:solidFill>
                        <a:sysClr val="window" lastClr="FFFFFF"/>
                      </a:solidFill>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78759312"/>
                  </a:ext>
                </a:extLst>
              </a:tr>
              <a:tr h="279454">
                <a:tc>
                  <a:txBody>
                    <a:bodyPr/>
                    <a:lstStyle/>
                    <a:p>
                      <a:pPr algn="l"/>
                      <a:r>
                        <a:rPr lang="en-US" sz="1100" b="0" dirty="0">
                          <a:solidFill>
                            <a:schemeClr val="tx1"/>
                          </a:solidFill>
                          <a:latin typeface="Candara" panose="020E0502030303020204" pitchFamily="34" charset="0"/>
                        </a:rPr>
                        <a:t>Schedule</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a:solidFill>
                            <a:schemeClr val="accent6"/>
                          </a:solidFill>
                          <a:latin typeface="Candara" panose="020E0502030303020204" pitchFamily="34" charset="0"/>
                        </a:rPr>
                        <a:t>On Track</a:t>
                      </a:r>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i="1" dirty="0">
                          <a:solidFill>
                            <a:schemeClr val="tx1"/>
                          </a:solidFill>
                          <a:latin typeface="Candara" panose="020E0502030303020204" pitchFamily="34" charset="0"/>
                        </a:rPr>
                        <a:t>Tasks and targets completed this week</a:t>
                      </a:r>
                      <a:endParaRPr lang="en-IN" sz="1100" b="0" i="1"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1" dirty="0">
                          <a:solidFill>
                            <a:schemeClr val="tx1"/>
                          </a:solidFill>
                          <a:latin typeface="Candara" panose="020E0502030303020204" pitchFamily="34" charset="0"/>
                        </a:rPr>
                        <a:t>Tasks and targets planned for next week</a:t>
                      </a:r>
                      <a:endParaRPr lang="en-IN" sz="1100" b="0" i="1"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100" b="0" i="1" dirty="0">
                          <a:solidFill>
                            <a:schemeClr val="tx1"/>
                          </a:solidFill>
                          <a:latin typeface="Candara" panose="020E0502030303020204" pitchFamily="34" charset="0"/>
                        </a:rPr>
                        <a:t>Decisions required from stakeholders</a:t>
                      </a:r>
                      <a:endParaRPr lang="en-IN" sz="1100" b="0" i="1"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440661"/>
                  </a:ext>
                </a:extLst>
              </a:tr>
              <a:tr h="279454">
                <a:tc>
                  <a:txBody>
                    <a:bodyPr/>
                    <a:lstStyle/>
                    <a:p>
                      <a:pPr algn="l"/>
                      <a:r>
                        <a:rPr lang="en-US" sz="1100" b="0" dirty="0">
                          <a:solidFill>
                            <a:schemeClr val="tx1"/>
                          </a:solidFill>
                          <a:latin typeface="Candara" panose="020E0502030303020204" pitchFamily="34" charset="0"/>
                        </a:rPr>
                        <a:t>Budget</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a:solidFill>
                            <a:schemeClr val="accent6"/>
                          </a:solidFill>
                          <a:latin typeface="Candara" panose="020E0502030303020204" pitchFamily="34" charset="0"/>
                        </a:rPr>
                        <a:t>On Track</a:t>
                      </a:r>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419460"/>
                  </a:ext>
                </a:extLst>
              </a:tr>
              <a:tr h="279454">
                <a:tc>
                  <a:txBody>
                    <a:bodyPr/>
                    <a:lstStyle/>
                    <a:p>
                      <a:pPr algn="l"/>
                      <a:r>
                        <a:rPr lang="en-US" sz="1100" b="0" dirty="0">
                          <a:solidFill>
                            <a:schemeClr val="tx1"/>
                          </a:solidFill>
                          <a:latin typeface="Candara" panose="020E0502030303020204" pitchFamily="34" charset="0"/>
                        </a:rPr>
                        <a:t>Quality</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a:solidFill>
                            <a:schemeClr val="accent4"/>
                          </a:solidFill>
                          <a:latin typeface="Candara" panose="020E0502030303020204" pitchFamily="34" charset="0"/>
                        </a:rPr>
                        <a:t>Minor Issues</a:t>
                      </a:r>
                      <a:endParaRPr lang="en-IN" sz="1100" b="1"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46312"/>
                  </a:ext>
                </a:extLst>
              </a:tr>
              <a:tr h="279454">
                <a:tc>
                  <a:txBody>
                    <a:bodyPr/>
                    <a:lstStyle/>
                    <a:p>
                      <a:pPr algn="l"/>
                      <a:r>
                        <a:rPr lang="en-US" sz="1100" b="0" dirty="0">
                          <a:solidFill>
                            <a:schemeClr val="tx1"/>
                          </a:solidFill>
                          <a:latin typeface="Candara" panose="020E0502030303020204" pitchFamily="34" charset="0"/>
                        </a:rPr>
                        <a:t>Resources</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a:solidFill>
                            <a:schemeClr val="accent2"/>
                          </a:solidFill>
                          <a:latin typeface="Candara" panose="020E0502030303020204" pitchFamily="34" charset="0"/>
                        </a:rPr>
                        <a:t>Off Track</a:t>
                      </a:r>
                      <a:endParaRPr lang="en-IN" sz="1100" b="1"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72523"/>
                  </a:ext>
                </a:extLst>
              </a:tr>
              <a:tr h="279454">
                <a:tc>
                  <a:txBody>
                    <a:bodyPr/>
                    <a:lstStyle/>
                    <a:p>
                      <a:pPr algn="l"/>
                      <a:r>
                        <a:rPr lang="en-US" sz="1100" b="0" dirty="0">
                          <a:solidFill>
                            <a:schemeClr val="tx1"/>
                          </a:solidFill>
                          <a:latin typeface="Candara" panose="020E0502030303020204" pitchFamily="34" charset="0"/>
                        </a:rPr>
                        <a:t>Scope</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a:solidFill>
                            <a:schemeClr val="accent6"/>
                          </a:solidFill>
                          <a:latin typeface="Candara" panose="020E0502030303020204" pitchFamily="34" charset="0"/>
                        </a:rPr>
                        <a:t>On Track</a:t>
                      </a:r>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0649"/>
                  </a:ext>
                </a:extLst>
              </a:tr>
              <a:tr h="279454">
                <a:tc>
                  <a:txBody>
                    <a:bodyPr/>
                    <a:lstStyle/>
                    <a:p>
                      <a:pPr algn="l"/>
                      <a:r>
                        <a:rPr lang="en-US" sz="1100" b="0" dirty="0">
                          <a:solidFill>
                            <a:schemeClr val="tx1"/>
                          </a:solidFill>
                          <a:latin typeface="Candara" panose="020E0502030303020204" pitchFamily="34" charset="0"/>
                        </a:rPr>
                        <a:t>Risk &amp; Issues</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a:solidFill>
                            <a:schemeClr val="accent6"/>
                          </a:solidFill>
                          <a:latin typeface="Candara" panose="020E0502030303020204" pitchFamily="34" charset="0"/>
                        </a:rPr>
                        <a:t>On Track</a:t>
                      </a:r>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258744"/>
                  </a:ext>
                </a:extLst>
              </a:tr>
            </a:tbl>
          </a:graphicData>
        </a:graphic>
      </p:graphicFrame>
      <p:graphicFrame>
        <p:nvGraphicFramePr>
          <p:cNvPr id="3" name="Table 4">
            <a:extLst>
              <a:ext uri="{FF2B5EF4-FFF2-40B4-BE49-F238E27FC236}">
                <a16:creationId xmlns:a16="http://schemas.microsoft.com/office/drawing/2014/main" id="{45A57A37-B667-B872-0838-0902DFFC9B01}"/>
              </a:ext>
            </a:extLst>
          </p:cNvPr>
          <p:cNvGraphicFramePr>
            <a:graphicFrameLocks noGrp="1"/>
          </p:cNvGraphicFramePr>
          <p:nvPr>
            <p:extLst>
              <p:ext uri="{D42A27DB-BD31-4B8C-83A1-F6EECF244321}">
                <p14:modId xmlns:p14="http://schemas.microsoft.com/office/powerpoint/2010/main" val="2987782594"/>
              </p:ext>
            </p:extLst>
          </p:nvPr>
        </p:nvGraphicFramePr>
        <p:xfrm>
          <a:off x="511810" y="4396836"/>
          <a:ext cx="11242040" cy="1981524"/>
        </p:xfrm>
        <a:graphic>
          <a:graphicData uri="http://schemas.openxmlformats.org/drawingml/2006/table">
            <a:tbl>
              <a:tblPr bandRow="1"/>
              <a:tblGrid>
                <a:gridCol w="2248408">
                  <a:extLst>
                    <a:ext uri="{9D8B030D-6E8A-4147-A177-3AD203B41FA5}">
                      <a16:colId xmlns:a16="http://schemas.microsoft.com/office/drawing/2014/main" val="256413169"/>
                    </a:ext>
                  </a:extLst>
                </a:gridCol>
                <a:gridCol w="2248408">
                  <a:extLst>
                    <a:ext uri="{9D8B030D-6E8A-4147-A177-3AD203B41FA5}">
                      <a16:colId xmlns:a16="http://schemas.microsoft.com/office/drawing/2014/main" val="1220349735"/>
                    </a:ext>
                  </a:extLst>
                </a:gridCol>
                <a:gridCol w="2248408">
                  <a:extLst>
                    <a:ext uri="{9D8B030D-6E8A-4147-A177-3AD203B41FA5}">
                      <a16:colId xmlns:a16="http://schemas.microsoft.com/office/drawing/2014/main" val="974533246"/>
                    </a:ext>
                  </a:extLst>
                </a:gridCol>
                <a:gridCol w="2248408">
                  <a:extLst>
                    <a:ext uri="{9D8B030D-6E8A-4147-A177-3AD203B41FA5}">
                      <a16:colId xmlns:a16="http://schemas.microsoft.com/office/drawing/2014/main" val="3761917667"/>
                    </a:ext>
                  </a:extLst>
                </a:gridCol>
                <a:gridCol w="2248408">
                  <a:extLst>
                    <a:ext uri="{9D8B030D-6E8A-4147-A177-3AD203B41FA5}">
                      <a16:colId xmlns:a16="http://schemas.microsoft.com/office/drawing/2014/main" val="1702114912"/>
                    </a:ext>
                  </a:extLst>
                </a:gridCol>
              </a:tblGrid>
              <a:tr h="290194">
                <a:tc gridSpan="5">
                  <a:txBody>
                    <a:bodyPr/>
                    <a:lstStyle/>
                    <a:p>
                      <a:pPr algn="ctr"/>
                      <a:r>
                        <a:rPr lang="en-US" sz="1400" b="1" i="0" u="none" strike="noStrike" cap="none" dirty="0">
                          <a:solidFill>
                            <a:srgbClr val="0F5867"/>
                          </a:solidFill>
                          <a:latin typeface="Candara" panose="020E0502030303020204" pitchFamily="34" charset="0"/>
                          <a:ea typeface="+mn-ea"/>
                          <a:cs typeface="+mn-cs"/>
                          <a:sym typeface="Arial"/>
                        </a:rPr>
                        <a:t>Risks and Roadblocks</a:t>
                      </a:r>
                      <a:endParaRPr lang="en-IN" sz="1400" b="1" i="0" u="none" strike="noStrike" cap="none" dirty="0">
                        <a:solidFill>
                          <a:srgbClr val="0F5867"/>
                        </a:solidFill>
                        <a:latin typeface="Candara" panose="020E0502030303020204" pitchFamily="34" charset="0"/>
                        <a:ea typeface="+mn-ea"/>
                        <a:cs typeface="+mn-cs"/>
                        <a:sym typeface="Arial"/>
                      </a:endParaRPr>
                    </a:p>
                  </a:txBody>
                  <a:tcPr marL="45720" marR="45720" anchor="ctr">
                    <a:lnL w="12700" cmpd="sng">
                      <a:solidFill>
                        <a:sysClr val="window" lastClr="FFFFFF"/>
                      </a:solidFill>
                    </a:lnL>
                    <a:lnR w="12700" cmpd="sng">
                      <a:solidFill>
                        <a:sysClr val="window" lastClr="FFFFFF"/>
                      </a:solidFill>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IN"/>
                    </a:p>
                  </a:txBody>
                  <a:tcPr/>
                </a:tc>
                <a:tc hMerge="1">
                  <a:txBody>
                    <a:bodyPr/>
                    <a:lstStyle/>
                    <a:p>
                      <a:pPr algn="l"/>
                      <a:r>
                        <a:rPr lang="en-US" sz="1400" b="1" dirty="0">
                          <a:solidFill>
                            <a:srgbClr val="0F5867"/>
                          </a:solidFill>
                          <a:latin typeface="Candara" panose="020E0502030303020204" pitchFamily="34" charset="0"/>
                        </a:rPr>
                        <a:t>Last Actions</a:t>
                      </a:r>
                      <a:endParaRPr lang="en-IN" sz="1400" b="1" dirty="0">
                        <a:solidFill>
                          <a:srgbClr val="0F5867"/>
                        </a:solidFill>
                        <a:latin typeface="Candara" panose="020E0502030303020204" pitchFamily="34" charset="0"/>
                      </a:endParaRP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dirty="0">
                          <a:solidFill>
                            <a:srgbClr val="0F5867"/>
                          </a:solidFill>
                          <a:latin typeface="Candara" panose="020E0502030303020204" pitchFamily="34" charset="0"/>
                        </a:rPr>
                        <a:t>Next Actions</a:t>
                      </a:r>
                      <a:endParaRPr lang="en-IN" sz="1400" b="1" dirty="0">
                        <a:solidFill>
                          <a:srgbClr val="0F5867"/>
                        </a:solidFill>
                        <a:latin typeface="Candara" panose="020E0502030303020204" pitchFamily="34" charset="0"/>
                      </a:endParaRP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i="0" u="none" strike="noStrike" cap="none" dirty="0">
                          <a:solidFill>
                            <a:srgbClr val="0F5867"/>
                          </a:solidFill>
                          <a:latin typeface="Candara" panose="020E0502030303020204" pitchFamily="34" charset="0"/>
                          <a:ea typeface="+mn-ea"/>
                          <a:cs typeface="+mn-cs"/>
                          <a:sym typeface="Arial"/>
                        </a:rPr>
                        <a:t>Required Actions</a:t>
                      </a:r>
                      <a:endParaRPr lang="en-IN" sz="1400" b="1" i="0" u="none" strike="noStrike" cap="none" dirty="0">
                        <a:solidFill>
                          <a:srgbClr val="0F5867"/>
                        </a:solidFill>
                        <a:latin typeface="Candara" panose="020E0502030303020204" pitchFamily="34" charset="0"/>
                        <a:ea typeface="+mn-ea"/>
                        <a:cs typeface="+mn-cs"/>
                        <a:sym typeface="Arial"/>
                      </a:endParaRPr>
                    </a:p>
                  </a:txBody>
                  <a:tcPr marL="45720" marR="45720" anchor="ctr">
                    <a:lnL w="12700" cap="flat" cmpd="sng" algn="ctr">
                      <a:solidFill>
                        <a:schemeClr val="bg1">
                          <a:lumMod val="95000"/>
                        </a:schemeClr>
                      </a:solidFill>
                      <a:prstDash val="solid"/>
                      <a:round/>
                      <a:headEnd type="none" w="med" len="med"/>
                      <a:tailEnd type="none" w="med" len="med"/>
                    </a:lnL>
                    <a:lnR w="12700" cmpd="sng">
                      <a:solidFill>
                        <a:sysClr val="window" lastClr="FFFFFF"/>
                      </a:solidFill>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78759312"/>
                  </a:ext>
                </a:extLst>
              </a:tr>
              <a:tr h="279454">
                <a:tc>
                  <a:txBody>
                    <a:bodyPr/>
                    <a:lstStyle/>
                    <a:p>
                      <a:pPr algn="l"/>
                      <a:r>
                        <a:rPr lang="en-US" sz="1100" b="1" i="0" dirty="0">
                          <a:solidFill>
                            <a:schemeClr val="tx1"/>
                          </a:solidFill>
                          <a:latin typeface="Candara" panose="020E0502030303020204" pitchFamily="34" charset="0"/>
                        </a:rPr>
                        <a:t>Description of Risk</a:t>
                      </a: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Impact</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Owner / Team</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dirty="0">
                          <a:solidFill>
                            <a:schemeClr val="tx1"/>
                          </a:solidFill>
                          <a:latin typeface="Candara" panose="020E0502030303020204" pitchFamily="34" charset="0"/>
                        </a:rPr>
                        <a:t>Risk Response / Fix</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100" b="1" i="0" dirty="0">
                          <a:solidFill>
                            <a:schemeClr val="tx1"/>
                          </a:solidFill>
                          <a:latin typeface="Candara" panose="020E0502030303020204" pitchFamily="34" charset="0"/>
                        </a:rPr>
                        <a:t>Target Date</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440661"/>
                  </a:ext>
                </a:extLst>
              </a:tr>
              <a:tr h="279454">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419460"/>
                  </a:ext>
                </a:extLst>
              </a:tr>
              <a:tr h="279454">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46312"/>
                  </a:ext>
                </a:extLst>
              </a:tr>
              <a:tr h="279454">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72523"/>
                  </a:ext>
                </a:extLst>
              </a:tr>
              <a:tr h="279454">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0649"/>
                  </a:ext>
                </a:extLst>
              </a:tr>
              <a:tr h="279454">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258744"/>
                  </a:ext>
                </a:extLst>
              </a:tr>
            </a:tbl>
          </a:graphicData>
        </a:graphic>
      </p:graphicFrame>
    </p:spTree>
    <p:extLst>
      <p:ext uri="{BB962C8B-B14F-4D97-AF65-F5344CB8AC3E}">
        <p14:creationId xmlns:p14="http://schemas.microsoft.com/office/powerpoint/2010/main" val="397817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144adbfb793_0_2"/>
          <p:cNvSpPr txBox="1">
            <a:spLocks noGrp="1"/>
          </p:cNvSpPr>
          <p:nvPr>
            <p:ph type="ftr" idx="4294967295"/>
          </p:nvPr>
        </p:nvSpPr>
        <p:spPr>
          <a:xfrm>
            <a:off x="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262626"/>
                </a:solidFill>
                <a:latin typeface="Quattrocento Sans"/>
                <a:ea typeface="Quattrocento Sans"/>
                <a:cs typeface="Quattrocento Sans"/>
                <a:sym typeface="Quattrocento Sans"/>
              </a:rPr>
              <a:t>Copyright © 2023 GS Lab and / or GAVS as applicable. All rights reserved.</a:t>
            </a:r>
            <a:endParaRPr dirty="0"/>
          </a:p>
        </p:txBody>
      </p:sp>
      <p:pic>
        <p:nvPicPr>
          <p:cNvPr id="676" name="Google Shape;676;g144adbfb793_0_2"/>
          <p:cNvPicPr preferRelativeResize="0"/>
          <p:nvPr/>
        </p:nvPicPr>
        <p:blipFill rotWithShape="1">
          <a:blip r:embed="rId3">
            <a:alphaModFix/>
          </a:blip>
          <a:srcRect/>
          <a:stretch/>
        </p:blipFill>
        <p:spPr>
          <a:xfrm>
            <a:off x="11480800" y="-1"/>
            <a:ext cx="711198" cy="1024688"/>
          </a:xfrm>
          <a:prstGeom prst="rect">
            <a:avLst/>
          </a:prstGeom>
          <a:noFill/>
          <a:ln>
            <a:noFill/>
          </a:ln>
        </p:spPr>
      </p:pic>
      <p:sp>
        <p:nvSpPr>
          <p:cNvPr id="677" name="Google Shape;677;g144adbfb793_0_2"/>
          <p:cNvSpPr txBox="1">
            <a:spLocks noGrp="1"/>
          </p:cNvSpPr>
          <p:nvPr>
            <p:ph type="body" idx="1"/>
          </p:nvPr>
        </p:nvSpPr>
        <p:spPr>
          <a:xfrm>
            <a:off x="755425" y="2265525"/>
            <a:ext cx="5480400" cy="2006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E4E79"/>
              </a:buClr>
              <a:buSzPts val="4000"/>
              <a:buNone/>
            </a:pPr>
            <a:r>
              <a:rPr lang="en-US" sz="4000" dirty="0">
                <a:solidFill>
                  <a:srgbClr val="1E4E79"/>
                </a:solidFill>
                <a:latin typeface="Candara"/>
                <a:ea typeface="Candara"/>
                <a:cs typeface="Candara"/>
                <a:sym typeface="Candara"/>
              </a:rPr>
              <a:t>Multi-page-view </a:t>
            </a:r>
          </a:p>
          <a:p>
            <a:pPr marL="0" lvl="0" indent="0" algn="ctr" rtl="0">
              <a:lnSpc>
                <a:spcPct val="90000"/>
              </a:lnSpc>
              <a:spcBef>
                <a:spcPts val="0"/>
              </a:spcBef>
              <a:spcAft>
                <a:spcPts val="0"/>
              </a:spcAft>
              <a:buClr>
                <a:srgbClr val="1E4E79"/>
              </a:buClr>
              <a:buSzPts val="4000"/>
              <a:buNone/>
            </a:pPr>
            <a:r>
              <a:rPr lang="en-US" sz="4000" dirty="0">
                <a:solidFill>
                  <a:srgbClr val="1E4E79"/>
                </a:solidFill>
                <a:latin typeface="Candara"/>
                <a:ea typeface="Candara"/>
                <a:cs typeface="Candara"/>
                <a:sym typeface="Candara"/>
              </a:rPr>
              <a:t>Weekly Status Review Template</a:t>
            </a:r>
            <a:endParaRPr sz="4000" dirty="0">
              <a:solidFill>
                <a:srgbClr val="1E4E79"/>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58865adb7c_1_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262626"/>
                </a:solidFill>
                <a:latin typeface="Quattrocento Sans"/>
                <a:ea typeface="Quattrocento Sans"/>
                <a:cs typeface="Quattrocento Sans"/>
                <a:sym typeface="Quattrocento Sans"/>
              </a:rPr>
              <a:t>Copyright © 2023 GS Lab and / or GAVS as applicable. All rights reserved.</a:t>
            </a:r>
            <a:endParaRPr dirty="0"/>
          </a:p>
        </p:txBody>
      </p:sp>
      <p:sp>
        <p:nvSpPr>
          <p:cNvPr id="498" name="Google Shape;498;g158865adb7c_1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262626"/>
                </a:solidFill>
                <a:latin typeface="Quattrocento Sans"/>
                <a:ea typeface="Quattrocento Sans"/>
                <a:cs typeface="Quattrocento Sans"/>
                <a:sym typeface="Quattrocento Sans"/>
              </a:rPr>
              <a:t>6</a:t>
            </a:fld>
            <a:endParaRPr>
              <a:solidFill>
                <a:srgbClr val="262626"/>
              </a:solidFill>
              <a:latin typeface="Quattrocento Sans"/>
              <a:ea typeface="Quattrocento Sans"/>
              <a:cs typeface="Quattrocento Sans"/>
              <a:sym typeface="Quattrocento Sans"/>
            </a:endParaRPr>
          </a:p>
        </p:txBody>
      </p:sp>
      <p:graphicFrame>
        <p:nvGraphicFramePr>
          <p:cNvPr id="6" name="Table 4">
            <a:extLst>
              <a:ext uri="{FF2B5EF4-FFF2-40B4-BE49-F238E27FC236}">
                <a16:creationId xmlns:a16="http://schemas.microsoft.com/office/drawing/2014/main" id="{224BCD33-5F37-66AA-514F-E033D675B753}"/>
              </a:ext>
            </a:extLst>
          </p:cNvPr>
          <p:cNvGraphicFramePr>
            <a:graphicFrameLocks noGrp="1"/>
          </p:cNvGraphicFramePr>
          <p:nvPr>
            <p:extLst>
              <p:ext uri="{D42A27DB-BD31-4B8C-83A1-F6EECF244321}">
                <p14:modId xmlns:p14="http://schemas.microsoft.com/office/powerpoint/2010/main" val="437023375"/>
              </p:ext>
            </p:extLst>
          </p:nvPr>
        </p:nvGraphicFramePr>
        <p:xfrm>
          <a:off x="472054" y="1307848"/>
          <a:ext cx="5478174" cy="1229349"/>
        </p:xfrm>
        <a:graphic>
          <a:graphicData uri="http://schemas.openxmlformats.org/drawingml/2006/table">
            <a:tbl>
              <a:tblPr bandRow="1"/>
              <a:tblGrid>
                <a:gridCol w="2739087">
                  <a:extLst>
                    <a:ext uri="{9D8B030D-6E8A-4147-A177-3AD203B41FA5}">
                      <a16:colId xmlns:a16="http://schemas.microsoft.com/office/drawing/2014/main" val="3761917667"/>
                    </a:ext>
                  </a:extLst>
                </a:gridCol>
                <a:gridCol w="2739087">
                  <a:extLst>
                    <a:ext uri="{9D8B030D-6E8A-4147-A177-3AD203B41FA5}">
                      <a16:colId xmlns:a16="http://schemas.microsoft.com/office/drawing/2014/main" val="1702114912"/>
                    </a:ext>
                  </a:extLst>
                </a:gridCol>
              </a:tblGrid>
              <a:tr h="40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dirty="0">
                          <a:solidFill>
                            <a:srgbClr val="0F5867"/>
                          </a:solidFill>
                          <a:latin typeface="Candara" panose="020E0502030303020204" pitchFamily="34" charset="0"/>
                        </a:rPr>
                        <a:t>Project Name</a:t>
                      </a:r>
                      <a:endParaRPr lang="en-IN" sz="1400" b="1" dirty="0">
                        <a:solidFill>
                          <a:srgbClr val="0F5867"/>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rgbClr val="1890A8"/>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endParaRPr lang="en-IN" sz="140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rgbClr val="1890A8"/>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8759312"/>
                  </a:ext>
                </a:extLst>
              </a:tr>
              <a:tr h="40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dirty="0">
                          <a:solidFill>
                            <a:srgbClr val="0F5867"/>
                          </a:solidFill>
                          <a:latin typeface="Candara" panose="020E0502030303020204" pitchFamily="34" charset="0"/>
                        </a:rPr>
                        <a:t>Project Manager</a:t>
                      </a:r>
                      <a:endParaRPr lang="en-IN" sz="1400" b="1" dirty="0">
                        <a:solidFill>
                          <a:srgbClr val="0F5867"/>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endParaRPr lang="en-IN" sz="140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440661"/>
                  </a:ext>
                </a:extLst>
              </a:tr>
              <a:tr h="40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dirty="0">
                          <a:solidFill>
                            <a:srgbClr val="0F5867"/>
                          </a:solidFill>
                          <a:latin typeface="Candara" panose="020E0502030303020204" pitchFamily="34" charset="0"/>
                        </a:rPr>
                        <a:t>Date of Status Reporting</a:t>
                      </a:r>
                      <a:endParaRPr lang="en-IN" sz="1400" b="1" dirty="0">
                        <a:solidFill>
                          <a:srgbClr val="0F5867"/>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endParaRPr lang="en-IN" sz="140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419460"/>
                  </a:ext>
                </a:extLst>
              </a:tr>
            </a:tbl>
          </a:graphicData>
        </a:graphic>
      </p:graphicFrame>
      <p:graphicFrame>
        <p:nvGraphicFramePr>
          <p:cNvPr id="7" name="Table 6">
            <a:extLst>
              <a:ext uri="{FF2B5EF4-FFF2-40B4-BE49-F238E27FC236}">
                <a16:creationId xmlns:a16="http://schemas.microsoft.com/office/drawing/2014/main" id="{4BEA4E9B-B0F2-AD9C-CA0F-D030C2E300C4}"/>
              </a:ext>
            </a:extLst>
          </p:cNvPr>
          <p:cNvGraphicFramePr>
            <a:graphicFrameLocks noGrp="1"/>
          </p:cNvGraphicFramePr>
          <p:nvPr>
            <p:extLst>
              <p:ext uri="{D42A27DB-BD31-4B8C-83A1-F6EECF244321}">
                <p14:modId xmlns:p14="http://schemas.microsoft.com/office/powerpoint/2010/main" val="909619443"/>
              </p:ext>
            </p:extLst>
          </p:nvPr>
        </p:nvGraphicFramePr>
        <p:xfrm>
          <a:off x="6056244" y="1192413"/>
          <a:ext cx="5657850" cy="1341120"/>
        </p:xfrm>
        <a:graphic>
          <a:graphicData uri="http://schemas.openxmlformats.org/drawingml/2006/table">
            <a:tbl>
              <a:tblPr bandRow="1">
                <a:tableStyleId>{5C22544A-7EE6-4342-B048-85BDC9FD1C3A}</a:tableStyleId>
              </a:tblPr>
              <a:tblGrid>
                <a:gridCol w="5657850">
                  <a:extLst>
                    <a:ext uri="{9D8B030D-6E8A-4147-A177-3AD203B41FA5}">
                      <a16:colId xmlns:a16="http://schemas.microsoft.com/office/drawing/2014/main" val="3761917667"/>
                    </a:ext>
                  </a:extLst>
                </a:gridCol>
              </a:tblGrid>
              <a:tr h="231018">
                <a:tc>
                  <a:txBody>
                    <a:bodyPr/>
                    <a:lstStyle/>
                    <a:p>
                      <a:pPr algn="l"/>
                      <a:r>
                        <a:rPr lang="en-US" sz="1400" b="1" dirty="0">
                          <a:solidFill>
                            <a:srgbClr val="0F5867"/>
                          </a:solidFill>
                          <a:latin typeface="Candara" panose="020E0502030303020204" pitchFamily="34" charset="0"/>
                        </a:rPr>
                        <a:t>Overall Project Status: </a:t>
                      </a:r>
                      <a:r>
                        <a:rPr lang="en-US" sz="1400" b="1" dirty="0">
                          <a:solidFill>
                            <a:schemeClr val="accent6"/>
                          </a:solidFill>
                          <a:latin typeface="Candara" panose="020E0502030303020204" pitchFamily="34" charset="0"/>
                        </a:rPr>
                        <a:t>On Track</a:t>
                      </a:r>
                      <a:r>
                        <a:rPr lang="en-US" sz="1400" b="1" dirty="0">
                          <a:solidFill>
                            <a:srgbClr val="0F5867"/>
                          </a:solidFill>
                          <a:latin typeface="Candara" panose="020E0502030303020204" pitchFamily="34" charset="0"/>
                        </a:rPr>
                        <a:t> / </a:t>
                      </a:r>
                      <a:r>
                        <a:rPr lang="en-US" sz="1400" b="1" dirty="0">
                          <a:solidFill>
                            <a:schemeClr val="accent4"/>
                          </a:solidFill>
                          <a:latin typeface="Candara" panose="020E0502030303020204" pitchFamily="34" charset="0"/>
                        </a:rPr>
                        <a:t>Minor Issues</a:t>
                      </a:r>
                      <a:r>
                        <a:rPr lang="en-US" sz="1400" b="1" dirty="0">
                          <a:solidFill>
                            <a:srgbClr val="0F5867"/>
                          </a:solidFill>
                          <a:latin typeface="Candara" panose="020E0502030303020204" pitchFamily="34" charset="0"/>
                        </a:rPr>
                        <a:t> / </a:t>
                      </a:r>
                      <a:r>
                        <a:rPr lang="en-US" sz="1400" b="1" dirty="0">
                          <a:solidFill>
                            <a:schemeClr val="accent2"/>
                          </a:solidFill>
                          <a:latin typeface="Candara" panose="020E0502030303020204" pitchFamily="34" charset="0"/>
                        </a:rPr>
                        <a:t>Off Track</a:t>
                      </a:r>
                      <a:endParaRPr lang="en-IN" sz="1400" b="1" dirty="0">
                        <a:solidFill>
                          <a:schemeClr val="accent2"/>
                        </a:solidFill>
                        <a:latin typeface="Candara" panose="020E0502030303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8759312"/>
                  </a:ext>
                </a:extLst>
              </a:tr>
              <a:tr h="231018">
                <a:tc>
                  <a:txBody>
                    <a:bodyPr/>
                    <a:lstStyle/>
                    <a:p>
                      <a:pPr algn="l"/>
                      <a:r>
                        <a:rPr lang="en-US" sz="1400" b="1" dirty="0">
                          <a:solidFill>
                            <a:srgbClr val="0F5867"/>
                          </a:solidFill>
                          <a:latin typeface="Candara" panose="020E0502030303020204" pitchFamily="34" charset="0"/>
                        </a:rPr>
                        <a:t>Project Summary:</a:t>
                      </a:r>
                      <a:endParaRPr lang="en-IN" sz="1400" b="1" dirty="0">
                        <a:solidFill>
                          <a:srgbClr val="0F5867"/>
                        </a:solidFill>
                        <a:latin typeface="Candara" panose="020E0502030303020204" pitchFamily="34"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1556559"/>
                  </a:ext>
                </a:extLst>
              </a:tr>
              <a:tr h="231018">
                <a:tc>
                  <a:txBody>
                    <a:bodyPr/>
                    <a:lstStyle/>
                    <a:p>
                      <a:pPr marL="0" indent="0" algn="l">
                        <a:buFont typeface="Arial" panose="020B0604020202020204" pitchFamily="34" charset="0"/>
                        <a:buNone/>
                      </a:pPr>
                      <a:r>
                        <a:rPr lang="en-US" sz="1050" i="1" dirty="0">
                          <a:latin typeface="Candara" panose="020E0502030303020204" pitchFamily="34" charset="0"/>
                        </a:rPr>
                        <a:t>Enter information here about overall status and highlights – for example, </a:t>
                      </a:r>
                    </a:p>
                    <a:p>
                      <a:pPr marL="171450" indent="-171450" algn="l">
                        <a:buFont typeface="Arial" panose="020B0604020202020204" pitchFamily="34" charset="0"/>
                        <a:buChar char="•"/>
                      </a:pPr>
                      <a:r>
                        <a:rPr lang="en-US" sz="1050" i="1" dirty="0">
                          <a:latin typeface="Candara" panose="020E0502030303020204" pitchFamily="34" charset="0"/>
                        </a:rPr>
                        <a:t>“Regained last time from last period; </a:t>
                      </a:r>
                    </a:p>
                    <a:p>
                      <a:pPr marL="171450" indent="-171450" algn="l">
                        <a:buFont typeface="Arial" panose="020B0604020202020204" pitchFamily="34" charset="0"/>
                        <a:buChar char="•"/>
                      </a:pPr>
                      <a:r>
                        <a:rPr lang="en-US" sz="1050" i="1" dirty="0">
                          <a:latin typeface="Candara" panose="020E0502030303020204" pitchFamily="34" charset="0"/>
                        </a:rPr>
                        <a:t>QA began two days earlier than planned; </a:t>
                      </a:r>
                    </a:p>
                    <a:p>
                      <a:pPr marL="171450" indent="-171450" algn="l">
                        <a:buFont typeface="Arial" panose="020B0604020202020204" pitchFamily="34" charset="0"/>
                        <a:buChar char="•"/>
                      </a:pPr>
                      <a:r>
                        <a:rPr lang="en-US" sz="1050" i="1" dirty="0">
                          <a:latin typeface="Candara" panose="020E0502030303020204" pitchFamily="34" charset="0"/>
                        </a:rPr>
                        <a:t>Delay in some client feedback, but minimal”</a:t>
                      </a:r>
                      <a:endParaRPr lang="en-IN" sz="1050" i="1" dirty="0">
                        <a:latin typeface="Candara" panose="020E0502030303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174011"/>
                  </a:ext>
                </a:extLst>
              </a:tr>
            </a:tbl>
          </a:graphicData>
        </a:graphic>
      </p:graphicFrame>
      <p:graphicFrame>
        <p:nvGraphicFramePr>
          <p:cNvPr id="8" name="Table 4">
            <a:extLst>
              <a:ext uri="{FF2B5EF4-FFF2-40B4-BE49-F238E27FC236}">
                <a16:creationId xmlns:a16="http://schemas.microsoft.com/office/drawing/2014/main" id="{3BD1255C-F315-084B-64E7-74D78AEED894}"/>
              </a:ext>
            </a:extLst>
          </p:cNvPr>
          <p:cNvGraphicFramePr>
            <a:graphicFrameLocks noGrp="1"/>
          </p:cNvGraphicFramePr>
          <p:nvPr>
            <p:extLst>
              <p:ext uri="{D42A27DB-BD31-4B8C-83A1-F6EECF244321}">
                <p14:modId xmlns:p14="http://schemas.microsoft.com/office/powerpoint/2010/main" val="204403334"/>
              </p:ext>
            </p:extLst>
          </p:nvPr>
        </p:nvGraphicFramePr>
        <p:xfrm>
          <a:off x="472054" y="2872262"/>
          <a:ext cx="11242040" cy="2260978"/>
        </p:xfrm>
        <a:graphic>
          <a:graphicData uri="http://schemas.openxmlformats.org/drawingml/2006/table">
            <a:tbl>
              <a:tblPr bandRow="1"/>
              <a:tblGrid>
                <a:gridCol w="2248408">
                  <a:extLst>
                    <a:ext uri="{9D8B030D-6E8A-4147-A177-3AD203B41FA5}">
                      <a16:colId xmlns:a16="http://schemas.microsoft.com/office/drawing/2014/main" val="256413169"/>
                    </a:ext>
                  </a:extLst>
                </a:gridCol>
                <a:gridCol w="2248408">
                  <a:extLst>
                    <a:ext uri="{9D8B030D-6E8A-4147-A177-3AD203B41FA5}">
                      <a16:colId xmlns:a16="http://schemas.microsoft.com/office/drawing/2014/main" val="1220349735"/>
                    </a:ext>
                  </a:extLst>
                </a:gridCol>
                <a:gridCol w="2248408">
                  <a:extLst>
                    <a:ext uri="{9D8B030D-6E8A-4147-A177-3AD203B41FA5}">
                      <a16:colId xmlns:a16="http://schemas.microsoft.com/office/drawing/2014/main" val="974533246"/>
                    </a:ext>
                  </a:extLst>
                </a:gridCol>
                <a:gridCol w="2248408">
                  <a:extLst>
                    <a:ext uri="{9D8B030D-6E8A-4147-A177-3AD203B41FA5}">
                      <a16:colId xmlns:a16="http://schemas.microsoft.com/office/drawing/2014/main" val="3761917667"/>
                    </a:ext>
                  </a:extLst>
                </a:gridCol>
                <a:gridCol w="2248408">
                  <a:extLst>
                    <a:ext uri="{9D8B030D-6E8A-4147-A177-3AD203B41FA5}">
                      <a16:colId xmlns:a16="http://schemas.microsoft.com/office/drawing/2014/main" val="1702114912"/>
                    </a:ext>
                  </a:extLst>
                </a:gridCol>
              </a:tblGrid>
              <a:tr h="290194">
                <a:tc gridSpan="5">
                  <a:txBody>
                    <a:bodyPr/>
                    <a:lstStyle/>
                    <a:p>
                      <a:pPr algn="l"/>
                      <a:r>
                        <a:rPr lang="en-US" sz="1400" b="1" i="0" u="none" strike="noStrike" cap="none" dirty="0">
                          <a:solidFill>
                            <a:srgbClr val="0F5867"/>
                          </a:solidFill>
                          <a:latin typeface="Candara" panose="020E0502030303020204" pitchFamily="34" charset="0"/>
                          <a:ea typeface="+mn-ea"/>
                          <a:cs typeface="+mn-cs"/>
                          <a:sym typeface="Arial"/>
                        </a:rPr>
                        <a:t>Project Components</a:t>
                      </a:r>
                      <a:endParaRPr lang="en-IN" sz="1400" b="1" i="0" u="none" strike="noStrike" cap="none" dirty="0">
                        <a:solidFill>
                          <a:srgbClr val="0F5867"/>
                        </a:solidFill>
                        <a:latin typeface="Candara" panose="020E0502030303020204" pitchFamily="34" charset="0"/>
                        <a:ea typeface="+mn-ea"/>
                        <a:cs typeface="+mn-cs"/>
                        <a:sym typeface="Arial"/>
                      </a:endParaRPr>
                    </a:p>
                  </a:txBody>
                  <a:tcPr marL="45720" marR="45720" anchor="ctr">
                    <a:lnL w="12700" cmpd="sng">
                      <a:solidFill>
                        <a:sysClr val="window" lastClr="FFFFFF"/>
                      </a:solidFill>
                    </a:lnL>
                    <a:lnR w="12700" cmpd="sng">
                      <a:solidFill>
                        <a:sysClr val="window" lastClr="FFFFFF"/>
                      </a:solidFill>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IN"/>
                    </a:p>
                  </a:txBody>
                  <a:tcPr/>
                </a:tc>
                <a:tc hMerge="1">
                  <a:txBody>
                    <a:bodyPr/>
                    <a:lstStyle/>
                    <a:p>
                      <a:pPr algn="l"/>
                      <a:r>
                        <a:rPr lang="en-US" sz="1400" b="1" dirty="0">
                          <a:solidFill>
                            <a:srgbClr val="0F5867"/>
                          </a:solidFill>
                          <a:latin typeface="Candara" panose="020E0502030303020204" pitchFamily="34" charset="0"/>
                        </a:rPr>
                        <a:t>Last Actions</a:t>
                      </a:r>
                      <a:endParaRPr lang="en-IN" sz="1400" b="1" dirty="0">
                        <a:solidFill>
                          <a:srgbClr val="0F5867"/>
                        </a:solidFill>
                        <a:latin typeface="Candara" panose="020E0502030303020204" pitchFamily="34" charset="0"/>
                      </a:endParaRP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dirty="0">
                          <a:solidFill>
                            <a:srgbClr val="0F5867"/>
                          </a:solidFill>
                          <a:latin typeface="Candara" panose="020E0502030303020204" pitchFamily="34" charset="0"/>
                        </a:rPr>
                        <a:t>Next Actions</a:t>
                      </a:r>
                      <a:endParaRPr lang="en-IN" sz="1400" b="1" dirty="0">
                        <a:solidFill>
                          <a:srgbClr val="0F5867"/>
                        </a:solidFill>
                        <a:latin typeface="Candara" panose="020E0502030303020204" pitchFamily="34" charset="0"/>
                      </a:endParaRP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400" b="1" i="0" u="none" strike="noStrike" cap="none" dirty="0">
                          <a:solidFill>
                            <a:srgbClr val="0F5867"/>
                          </a:solidFill>
                          <a:latin typeface="Candara" panose="020E0502030303020204" pitchFamily="34" charset="0"/>
                          <a:ea typeface="+mn-ea"/>
                          <a:cs typeface="+mn-cs"/>
                          <a:sym typeface="Arial"/>
                        </a:rPr>
                        <a:t>Required Actions</a:t>
                      </a:r>
                      <a:endParaRPr lang="en-IN" sz="1400" b="1" i="0" u="none" strike="noStrike" cap="none" dirty="0">
                        <a:solidFill>
                          <a:srgbClr val="0F5867"/>
                        </a:solidFill>
                        <a:latin typeface="Candara" panose="020E0502030303020204" pitchFamily="34" charset="0"/>
                        <a:ea typeface="+mn-ea"/>
                        <a:cs typeface="+mn-cs"/>
                        <a:sym typeface="Arial"/>
                      </a:endParaRPr>
                    </a:p>
                  </a:txBody>
                  <a:tcPr marL="45720" marR="45720" anchor="ctr">
                    <a:lnL w="12700" cap="flat" cmpd="sng" algn="ctr">
                      <a:solidFill>
                        <a:schemeClr val="bg1">
                          <a:lumMod val="95000"/>
                        </a:schemeClr>
                      </a:solidFill>
                      <a:prstDash val="solid"/>
                      <a:round/>
                      <a:headEnd type="none" w="med" len="med"/>
                      <a:tailEnd type="none" w="med" len="med"/>
                    </a:lnL>
                    <a:lnR w="12700" cmpd="sng">
                      <a:solidFill>
                        <a:sysClr val="window" lastClr="FFFFFF"/>
                      </a:solidFill>
                    </a:lnR>
                    <a:lnT w="12700" cap="flat" cmpd="sng" algn="ctr">
                      <a:solidFill>
                        <a:srgbClr val="1890A8"/>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78759312"/>
                  </a:ext>
                </a:extLst>
              </a:tr>
              <a:tr h="279454">
                <a:tc>
                  <a:txBody>
                    <a:bodyPr/>
                    <a:lstStyle/>
                    <a:p>
                      <a:pPr algn="l"/>
                      <a:r>
                        <a:rPr lang="en-US" sz="1100" b="1" i="0" dirty="0">
                          <a:solidFill>
                            <a:schemeClr val="tx1"/>
                          </a:solidFill>
                          <a:latin typeface="Candara" panose="020E0502030303020204" pitchFamily="34" charset="0"/>
                        </a:rPr>
                        <a:t>Component</a:t>
                      </a: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Status</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Trend</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dirty="0">
                          <a:solidFill>
                            <a:schemeClr val="tx1"/>
                          </a:solidFill>
                          <a:latin typeface="Candara" panose="020E0502030303020204" pitchFamily="34" charset="0"/>
                        </a:rPr>
                        <a:t>Owner / Team</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100" b="1" i="0" dirty="0">
                          <a:solidFill>
                            <a:schemeClr val="tx1"/>
                          </a:solidFill>
                          <a:latin typeface="Candara" panose="020E0502030303020204" pitchFamily="34" charset="0"/>
                        </a:rPr>
                        <a:t>Notes / Remarks</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440661"/>
                  </a:ext>
                </a:extLst>
              </a:tr>
              <a:tr h="279454">
                <a:tc>
                  <a:txBody>
                    <a:bodyPr/>
                    <a:lstStyle/>
                    <a:p>
                      <a:pPr algn="l"/>
                      <a:r>
                        <a:rPr lang="en-US" sz="1100" b="0" dirty="0">
                          <a:solidFill>
                            <a:schemeClr val="tx1"/>
                          </a:solidFill>
                          <a:latin typeface="Candara" panose="020E0502030303020204" pitchFamily="34" charset="0"/>
                        </a:rPr>
                        <a:t>Schedule</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Candara" panose="020E0502030303020204" pitchFamily="34" charset="0"/>
                        </a:rPr>
                        <a:t>Under</a:t>
                      </a: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419460"/>
                  </a:ext>
                </a:extLst>
              </a:tr>
              <a:tr h="279454">
                <a:tc>
                  <a:txBody>
                    <a:bodyPr/>
                    <a:lstStyle/>
                    <a:p>
                      <a:pPr algn="l"/>
                      <a:r>
                        <a:rPr lang="en-US" sz="1100" b="0" dirty="0">
                          <a:solidFill>
                            <a:schemeClr val="tx1"/>
                          </a:solidFill>
                          <a:latin typeface="Candara" panose="020E0502030303020204" pitchFamily="34" charset="0"/>
                        </a:rPr>
                        <a:t>Budget</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Candara" panose="020E0502030303020204" pitchFamily="34" charset="0"/>
                        </a:rPr>
                        <a:t>Potential Risks / Delays</a:t>
                      </a: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507801"/>
                  </a:ext>
                </a:extLst>
              </a:tr>
              <a:tr h="279454">
                <a:tc>
                  <a:txBody>
                    <a:bodyPr/>
                    <a:lstStyle/>
                    <a:p>
                      <a:pPr algn="l"/>
                      <a:r>
                        <a:rPr lang="en-US" sz="1100" b="0" dirty="0">
                          <a:solidFill>
                            <a:schemeClr val="tx1"/>
                          </a:solidFill>
                          <a:latin typeface="Candara" panose="020E0502030303020204" pitchFamily="34" charset="0"/>
                        </a:rPr>
                        <a:t>Quality</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Candara" panose="020E0502030303020204" pitchFamily="34" charset="0"/>
                        </a:rPr>
                        <a:t>Overage</a:t>
                      </a: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46312"/>
                  </a:ext>
                </a:extLst>
              </a:tr>
              <a:tr h="279454">
                <a:tc>
                  <a:txBody>
                    <a:bodyPr/>
                    <a:lstStyle/>
                    <a:p>
                      <a:pPr algn="l"/>
                      <a:r>
                        <a:rPr lang="en-US" sz="1100" b="0" dirty="0">
                          <a:solidFill>
                            <a:schemeClr val="tx1"/>
                          </a:solidFill>
                          <a:latin typeface="Candara" panose="020E0502030303020204" pitchFamily="34" charset="0"/>
                        </a:rPr>
                        <a:t>Resources</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Candara" panose="020E0502030303020204" pitchFamily="34" charset="0"/>
                        </a:rPr>
                        <a:t>On Track</a:t>
                      </a: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72523"/>
                  </a:ext>
                </a:extLst>
              </a:tr>
              <a:tr h="279454">
                <a:tc>
                  <a:txBody>
                    <a:bodyPr/>
                    <a:lstStyle/>
                    <a:p>
                      <a:pPr algn="l"/>
                      <a:r>
                        <a:rPr lang="en-US" sz="1100" b="0" dirty="0">
                          <a:solidFill>
                            <a:schemeClr val="tx1"/>
                          </a:solidFill>
                          <a:latin typeface="Candara" panose="020E0502030303020204" pitchFamily="34" charset="0"/>
                        </a:rPr>
                        <a:t>Scope</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0649"/>
                  </a:ext>
                </a:extLst>
              </a:tr>
              <a:tr h="279454">
                <a:tc>
                  <a:txBody>
                    <a:bodyPr/>
                    <a:lstStyle/>
                    <a:p>
                      <a:pPr algn="l"/>
                      <a:r>
                        <a:rPr lang="en-US" sz="1100" b="0" dirty="0">
                          <a:solidFill>
                            <a:schemeClr val="tx1"/>
                          </a:solidFill>
                          <a:latin typeface="Candara" panose="020E0502030303020204" pitchFamily="34" charset="0"/>
                        </a:rPr>
                        <a:t>Risk &amp; Issues</a:t>
                      </a: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0"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258744"/>
                  </a:ext>
                </a:extLst>
              </a:tr>
            </a:tbl>
          </a:graphicData>
        </a:graphic>
      </p:graphicFrame>
      <p:sp>
        <p:nvSpPr>
          <p:cNvPr id="5" name="Title 3">
            <a:extLst>
              <a:ext uri="{FF2B5EF4-FFF2-40B4-BE49-F238E27FC236}">
                <a16:creationId xmlns:a16="http://schemas.microsoft.com/office/drawing/2014/main" id="{39089CB3-CE0C-774C-59B4-A38525105ACC}"/>
              </a:ext>
            </a:extLst>
          </p:cNvPr>
          <p:cNvSpPr>
            <a:spLocks noGrp="1"/>
          </p:cNvSpPr>
          <p:nvPr>
            <p:ph type="title"/>
          </p:nvPr>
        </p:nvSpPr>
        <p:spPr>
          <a:xfrm>
            <a:off x="275728" y="79166"/>
            <a:ext cx="10515600" cy="507768"/>
          </a:xfrm>
        </p:spPr>
        <p:txBody>
          <a:bodyPr/>
          <a:lstStyle/>
          <a:p>
            <a:r>
              <a:rPr lang="en-US" dirty="0">
                <a:solidFill>
                  <a:schemeClr val="accent5">
                    <a:lumMod val="75000"/>
                  </a:schemeClr>
                </a:solidFill>
                <a:latin typeface="Candara" panose="020E0502030303020204" pitchFamily="34" charset="0"/>
              </a:rPr>
              <a:t>Project Progress Report</a:t>
            </a:r>
            <a:endParaRPr lang="en-IN" dirty="0">
              <a:solidFill>
                <a:schemeClr val="accent5">
                  <a:lumMod val="75000"/>
                </a:schemeClr>
              </a:solidFill>
              <a:latin typeface="Candara" panose="020E0502030303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58865adb7c_1_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262626"/>
                </a:solidFill>
                <a:latin typeface="Quattrocento Sans"/>
                <a:ea typeface="Quattrocento Sans"/>
                <a:cs typeface="Quattrocento Sans"/>
                <a:sym typeface="Quattrocento Sans"/>
              </a:rPr>
              <a:t>Copyright © 2023 GS Lab and / or GAVS as applicable. All rights reserved.</a:t>
            </a:r>
            <a:endParaRPr dirty="0"/>
          </a:p>
        </p:txBody>
      </p:sp>
      <p:sp>
        <p:nvSpPr>
          <p:cNvPr id="498" name="Google Shape;498;g158865adb7c_1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262626"/>
                </a:solidFill>
                <a:latin typeface="Quattrocento Sans"/>
                <a:ea typeface="Quattrocento Sans"/>
                <a:cs typeface="Quattrocento Sans"/>
                <a:sym typeface="Quattrocento Sans"/>
              </a:rPr>
              <a:t>7</a:t>
            </a:fld>
            <a:endParaRPr>
              <a:solidFill>
                <a:srgbClr val="262626"/>
              </a:solidFill>
              <a:latin typeface="Quattrocento Sans"/>
              <a:ea typeface="Quattrocento Sans"/>
              <a:cs typeface="Quattrocento Sans"/>
              <a:sym typeface="Quattrocento Sans"/>
            </a:endParaRPr>
          </a:p>
        </p:txBody>
      </p:sp>
      <p:sp>
        <p:nvSpPr>
          <p:cNvPr id="4" name="Title 3">
            <a:extLst>
              <a:ext uri="{FF2B5EF4-FFF2-40B4-BE49-F238E27FC236}">
                <a16:creationId xmlns:a16="http://schemas.microsoft.com/office/drawing/2014/main" id="{A29721D7-EEC2-C8CA-4A6D-11094D97C67C}"/>
              </a:ext>
            </a:extLst>
          </p:cNvPr>
          <p:cNvSpPr>
            <a:spLocks noGrp="1"/>
          </p:cNvSpPr>
          <p:nvPr>
            <p:ph type="title"/>
          </p:nvPr>
        </p:nvSpPr>
        <p:spPr>
          <a:xfrm>
            <a:off x="275728" y="79166"/>
            <a:ext cx="10515600" cy="507768"/>
          </a:xfrm>
        </p:spPr>
        <p:txBody>
          <a:bodyPr/>
          <a:lstStyle/>
          <a:p>
            <a:r>
              <a:rPr lang="en-US" dirty="0">
                <a:solidFill>
                  <a:schemeClr val="accent5">
                    <a:lumMod val="75000"/>
                  </a:schemeClr>
                </a:solidFill>
                <a:latin typeface="Candara" panose="020E0502030303020204" pitchFamily="34" charset="0"/>
              </a:rPr>
              <a:t>Highlights and Takeaways</a:t>
            </a:r>
            <a:endParaRPr lang="en-IN" dirty="0">
              <a:solidFill>
                <a:schemeClr val="accent5">
                  <a:lumMod val="75000"/>
                </a:schemeClr>
              </a:solidFill>
              <a:latin typeface="Candara" panose="020E0502030303020204" pitchFamily="34" charset="0"/>
            </a:endParaRPr>
          </a:p>
        </p:txBody>
      </p:sp>
      <p:graphicFrame>
        <p:nvGraphicFramePr>
          <p:cNvPr id="8" name="Table 4">
            <a:extLst>
              <a:ext uri="{FF2B5EF4-FFF2-40B4-BE49-F238E27FC236}">
                <a16:creationId xmlns:a16="http://schemas.microsoft.com/office/drawing/2014/main" id="{3BD1255C-F315-084B-64E7-74D78AEED894}"/>
              </a:ext>
            </a:extLst>
          </p:cNvPr>
          <p:cNvGraphicFramePr>
            <a:graphicFrameLocks noGrp="1"/>
          </p:cNvGraphicFramePr>
          <p:nvPr>
            <p:extLst>
              <p:ext uri="{D42A27DB-BD31-4B8C-83A1-F6EECF244321}">
                <p14:modId xmlns:p14="http://schemas.microsoft.com/office/powerpoint/2010/main" val="450857547"/>
              </p:ext>
            </p:extLst>
          </p:nvPr>
        </p:nvGraphicFramePr>
        <p:xfrm>
          <a:off x="474980" y="1307848"/>
          <a:ext cx="11242040" cy="2235632"/>
        </p:xfrm>
        <a:graphic>
          <a:graphicData uri="http://schemas.openxmlformats.org/drawingml/2006/table">
            <a:tbl>
              <a:tblPr bandRow="1"/>
              <a:tblGrid>
                <a:gridCol w="11242040">
                  <a:extLst>
                    <a:ext uri="{9D8B030D-6E8A-4147-A177-3AD203B41FA5}">
                      <a16:colId xmlns:a16="http://schemas.microsoft.com/office/drawing/2014/main" val="256413169"/>
                    </a:ext>
                  </a:extLst>
                </a:gridCol>
              </a:tblGrid>
              <a:tr h="279454">
                <a:tc>
                  <a:txBody>
                    <a:bodyPr/>
                    <a:lstStyle/>
                    <a:p>
                      <a:pPr marL="171450" indent="-171450" algn="l">
                        <a:buFont typeface="Arial" panose="020B0604020202020204" pitchFamily="34" charset="0"/>
                        <a:buChar char="•"/>
                      </a:pPr>
                      <a:r>
                        <a:rPr lang="en-US" sz="1100" b="0" i="1" u="none" dirty="0">
                          <a:solidFill>
                            <a:schemeClr val="tx1"/>
                          </a:solidFill>
                          <a:latin typeface="Candara" panose="020E0502030303020204" pitchFamily="34" charset="0"/>
                        </a:rPr>
                        <a:t>Bullets of great work, who owns that, where teams are pivoting,</a:t>
                      </a:r>
                      <a:r>
                        <a:rPr lang="en-US" sz="1100" b="0" i="1" u="none" baseline="0" dirty="0">
                          <a:solidFill>
                            <a:schemeClr val="tx1"/>
                          </a:solidFill>
                          <a:latin typeface="Candara" panose="020E0502030303020204" pitchFamily="34" charset="0"/>
                        </a:rPr>
                        <a:t> feedback received during the week, etc.</a:t>
                      </a:r>
                      <a:endParaRPr lang="en-IN" sz="1100" b="0" i="1" u="none" dirty="0">
                        <a:solidFill>
                          <a:schemeClr val="tx1"/>
                        </a:solidFill>
                        <a:latin typeface="Candara" panose="020E0502030303020204" pitchFamily="34" charset="0"/>
                      </a:endParaRPr>
                    </a:p>
                  </a:txBody>
                  <a:tcPr marL="45720" marR="45720" anchor="ctr">
                    <a:lnL w="12700" cmpd="sng">
                      <a:solidFill>
                        <a:sysClr val="window" lastClr="FFFFFF"/>
                      </a:solidFill>
                    </a:lnL>
                    <a:lnR w="12700" cmpd="sng">
                      <a:solidFill>
                        <a:sysClr val="window" lastClr="FFFFFF"/>
                      </a:solidFill>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440661"/>
                  </a:ext>
                </a:extLst>
              </a:tr>
              <a:tr h="279454">
                <a:tc>
                  <a:txBody>
                    <a:bodyPr/>
                    <a:lstStyle/>
                    <a:p>
                      <a:pPr marL="171450" indent="-171450" algn="l">
                        <a:buFont typeface="Arial" panose="020B0604020202020204" pitchFamily="34" charset="0"/>
                        <a:buChar char="•"/>
                      </a:pP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959503"/>
                  </a:ext>
                </a:extLst>
              </a:tr>
              <a:tr h="279454">
                <a:tc>
                  <a:txBody>
                    <a:bodyPr/>
                    <a:lstStyle/>
                    <a:p>
                      <a:pPr marL="171450" indent="-171450" algn="l">
                        <a:buFont typeface="Arial" panose="020B0604020202020204" pitchFamily="34" charset="0"/>
                        <a:buChar char="•"/>
                      </a:pP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964316"/>
                  </a:ext>
                </a:extLst>
              </a:tr>
              <a:tr h="279454">
                <a:tc>
                  <a:txBody>
                    <a:bodyPr/>
                    <a:lstStyle/>
                    <a:p>
                      <a:pPr marL="171450" indent="-171450" algn="l">
                        <a:buFont typeface="Arial" panose="020B0604020202020204" pitchFamily="34" charset="0"/>
                        <a:buChar char="•"/>
                      </a:pP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893001"/>
                  </a:ext>
                </a:extLst>
              </a:tr>
              <a:tr h="279454">
                <a:tc>
                  <a:txBody>
                    <a:bodyPr/>
                    <a:lstStyle/>
                    <a:p>
                      <a:pPr marL="171450" indent="-171450" algn="l">
                        <a:buFont typeface="Arial" panose="020B0604020202020204" pitchFamily="34" charset="0"/>
                        <a:buChar char="•"/>
                      </a:pP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8482443"/>
                  </a:ext>
                </a:extLst>
              </a:tr>
              <a:tr h="279454">
                <a:tc>
                  <a:txBody>
                    <a:bodyPr/>
                    <a:lstStyle/>
                    <a:p>
                      <a:pPr marL="171450" indent="-171450" algn="l">
                        <a:buFont typeface="Arial" panose="020B0604020202020204" pitchFamily="34" charset="0"/>
                        <a:buChar char="•"/>
                      </a:pP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430006"/>
                  </a:ext>
                </a:extLst>
              </a:tr>
              <a:tr h="279454">
                <a:tc>
                  <a:txBody>
                    <a:bodyPr/>
                    <a:lstStyle/>
                    <a:p>
                      <a:pPr marL="171450" indent="-171450" algn="l">
                        <a:buFont typeface="Arial" panose="020B0604020202020204" pitchFamily="34" charset="0"/>
                        <a:buChar char="•"/>
                      </a:pP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9541751"/>
                  </a:ext>
                </a:extLst>
              </a:tr>
              <a:tr h="279454">
                <a:tc>
                  <a:txBody>
                    <a:bodyPr/>
                    <a:lstStyle/>
                    <a:p>
                      <a:pPr marL="171450" indent="-171450" algn="l">
                        <a:buFont typeface="Arial" panose="020B0604020202020204" pitchFamily="34" charset="0"/>
                        <a:buChar char="•"/>
                      </a:pP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1358164"/>
                  </a:ext>
                </a:extLst>
              </a:tr>
            </a:tbl>
          </a:graphicData>
        </a:graphic>
      </p:graphicFrame>
    </p:spTree>
    <p:extLst>
      <p:ext uri="{BB962C8B-B14F-4D97-AF65-F5344CB8AC3E}">
        <p14:creationId xmlns:p14="http://schemas.microsoft.com/office/powerpoint/2010/main" val="411116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9661591-E84C-2223-2307-1A45F8D034E5}"/>
              </a:ext>
            </a:extLst>
          </p:cNvPr>
          <p:cNvGraphicFramePr>
            <a:graphicFrameLocks noGrp="1"/>
          </p:cNvGraphicFramePr>
          <p:nvPr>
            <p:extLst>
              <p:ext uri="{D42A27DB-BD31-4B8C-83A1-F6EECF244321}">
                <p14:modId xmlns:p14="http://schemas.microsoft.com/office/powerpoint/2010/main" val="196844865"/>
              </p:ext>
            </p:extLst>
          </p:nvPr>
        </p:nvGraphicFramePr>
        <p:xfrm>
          <a:off x="477906" y="1307848"/>
          <a:ext cx="11236188" cy="1956178"/>
        </p:xfrm>
        <a:graphic>
          <a:graphicData uri="http://schemas.openxmlformats.org/drawingml/2006/table">
            <a:tbl>
              <a:tblPr bandRow="1"/>
              <a:tblGrid>
                <a:gridCol w="2809047">
                  <a:extLst>
                    <a:ext uri="{9D8B030D-6E8A-4147-A177-3AD203B41FA5}">
                      <a16:colId xmlns:a16="http://schemas.microsoft.com/office/drawing/2014/main" val="256413169"/>
                    </a:ext>
                  </a:extLst>
                </a:gridCol>
                <a:gridCol w="2809047">
                  <a:extLst>
                    <a:ext uri="{9D8B030D-6E8A-4147-A177-3AD203B41FA5}">
                      <a16:colId xmlns:a16="http://schemas.microsoft.com/office/drawing/2014/main" val="1220349735"/>
                    </a:ext>
                  </a:extLst>
                </a:gridCol>
                <a:gridCol w="2809047">
                  <a:extLst>
                    <a:ext uri="{9D8B030D-6E8A-4147-A177-3AD203B41FA5}">
                      <a16:colId xmlns:a16="http://schemas.microsoft.com/office/drawing/2014/main" val="974533246"/>
                    </a:ext>
                  </a:extLst>
                </a:gridCol>
                <a:gridCol w="2809047">
                  <a:extLst>
                    <a:ext uri="{9D8B030D-6E8A-4147-A177-3AD203B41FA5}">
                      <a16:colId xmlns:a16="http://schemas.microsoft.com/office/drawing/2014/main" val="3761917667"/>
                    </a:ext>
                  </a:extLst>
                </a:gridCol>
              </a:tblGrid>
              <a:tr h="279454">
                <a:tc>
                  <a:txBody>
                    <a:bodyPr/>
                    <a:lstStyle/>
                    <a:p>
                      <a:pPr algn="l"/>
                      <a:r>
                        <a:rPr lang="en-US" sz="1100" b="1" i="0" dirty="0">
                          <a:solidFill>
                            <a:schemeClr val="tx1"/>
                          </a:solidFill>
                          <a:latin typeface="Candara" panose="020E0502030303020204" pitchFamily="34" charset="0"/>
                        </a:rPr>
                        <a:t>Task Number</a:t>
                      </a: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Description</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Owner / Team</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dirty="0">
                          <a:solidFill>
                            <a:schemeClr val="tx1"/>
                          </a:solidFill>
                          <a:latin typeface="Candara" panose="020E0502030303020204" pitchFamily="34" charset="0"/>
                        </a:rPr>
                        <a:t>Remarks</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440661"/>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419460"/>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507801"/>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46312"/>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72523"/>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0649"/>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258744"/>
                  </a:ext>
                </a:extLst>
              </a:tr>
            </a:tbl>
          </a:graphicData>
        </a:graphic>
      </p:graphicFrame>
      <p:sp>
        <p:nvSpPr>
          <p:cNvPr id="497" name="Google Shape;497;g158865adb7c_1_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262626"/>
                </a:solidFill>
                <a:latin typeface="Quattrocento Sans"/>
                <a:ea typeface="Quattrocento Sans"/>
                <a:cs typeface="Quattrocento Sans"/>
                <a:sym typeface="Quattrocento Sans"/>
              </a:rPr>
              <a:t>Copyright © 2023 GS Lab and / or GAVS as applicable. All rights reserved.</a:t>
            </a:r>
            <a:endParaRPr dirty="0"/>
          </a:p>
        </p:txBody>
      </p:sp>
      <p:sp>
        <p:nvSpPr>
          <p:cNvPr id="498" name="Google Shape;498;g158865adb7c_1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262626"/>
                </a:solidFill>
                <a:latin typeface="Quattrocento Sans"/>
                <a:ea typeface="Quattrocento Sans"/>
                <a:cs typeface="Quattrocento Sans"/>
                <a:sym typeface="Quattrocento Sans"/>
              </a:rPr>
              <a:t>8</a:t>
            </a:fld>
            <a:endParaRPr>
              <a:solidFill>
                <a:srgbClr val="262626"/>
              </a:solidFill>
              <a:latin typeface="Quattrocento Sans"/>
              <a:ea typeface="Quattrocento Sans"/>
              <a:cs typeface="Quattrocento Sans"/>
              <a:sym typeface="Quattrocento Sans"/>
            </a:endParaRPr>
          </a:p>
        </p:txBody>
      </p:sp>
      <p:sp>
        <p:nvSpPr>
          <p:cNvPr id="4" name="Title 3">
            <a:extLst>
              <a:ext uri="{FF2B5EF4-FFF2-40B4-BE49-F238E27FC236}">
                <a16:creationId xmlns:a16="http://schemas.microsoft.com/office/drawing/2014/main" id="{A29721D7-EEC2-C8CA-4A6D-11094D97C67C}"/>
              </a:ext>
            </a:extLst>
          </p:cNvPr>
          <p:cNvSpPr>
            <a:spLocks noGrp="1"/>
          </p:cNvSpPr>
          <p:nvPr>
            <p:ph type="title"/>
          </p:nvPr>
        </p:nvSpPr>
        <p:spPr>
          <a:xfrm>
            <a:off x="275728" y="79166"/>
            <a:ext cx="10515600" cy="507768"/>
          </a:xfrm>
        </p:spPr>
        <p:txBody>
          <a:bodyPr/>
          <a:lstStyle/>
          <a:p>
            <a:r>
              <a:rPr lang="en-US" dirty="0">
                <a:solidFill>
                  <a:schemeClr val="accent5">
                    <a:lumMod val="75000"/>
                  </a:schemeClr>
                </a:solidFill>
                <a:latin typeface="Candara" panose="020E0502030303020204" pitchFamily="34" charset="0"/>
              </a:rPr>
              <a:t>Work Accomplished</a:t>
            </a:r>
            <a:endParaRPr lang="en-IN" dirty="0">
              <a:solidFill>
                <a:schemeClr val="accent5">
                  <a:lumMod val="75000"/>
                </a:schemeClr>
              </a:solidFill>
              <a:latin typeface="Candara" panose="020E0502030303020204" pitchFamily="34" charset="0"/>
            </a:endParaRPr>
          </a:p>
        </p:txBody>
      </p:sp>
      <p:graphicFrame>
        <p:nvGraphicFramePr>
          <p:cNvPr id="6" name="Chart 5">
            <a:extLst>
              <a:ext uri="{FF2B5EF4-FFF2-40B4-BE49-F238E27FC236}">
                <a16:creationId xmlns:a16="http://schemas.microsoft.com/office/drawing/2014/main" id="{5AE985B8-4D8F-63CE-3070-4B814CF8B9EE}"/>
              </a:ext>
            </a:extLst>
          </p:cNvPr>
          <p:cNvGraphicFramePr/>
          <p:nvPr>
            <p:extLst>
              <p:ext uri="{D42A27DB-BD31-4B8C-83A1-F6EECF244321}">
                <p14:modId xmlns:p14="http://schemas.microsoft.com/office/powerpoint/2010/main" val="2655512244"/>
              </p:ext>
            </p:extLst>
          </p:nvPr>
        </p:nvGraphicFramePr>
        <p:xfrm>
          <a:off x="380574" y="3264026"/>
          <a:ext cx="11333520" cy="3066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565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58865adb7c_1_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262626"/>
                </a:solidFill>
                <a:latin typeface="Quattrocento Sans"/>
                <a:ea typeface="Quattrocento Sans"/>
                <a:cs typeface="Quattrocento Sans"/>
                <a:sym typeface="Quattrocento Sans"/>
              </a:rPr>
              <a:t>Copyright © 2023 GS Lab and / or GAVS as applicable. All rights reserved.</a:t>
            </a:r>
            <a:endParaRPr dirty="0"/>
          </a:p>
        </p:txBody>
      </p:sp>
      <p:sp>
        <p:nvSpPr>
          <p:cNvPr id="498" name="Google Shape;498;g158865adb7c_1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262626"/>
                </a:solidFill>
                <a:latin typeface="Quattrocento Sans"/>
                <a:ea typeface="Quattrocento Sans"/>
                <a:cs typeface="Quattrocento Sans"/>
                <a:sym typeface="Quattrocento Sans"/>
              </a:rPr>
              <a:t>9</a:t>
            </a:fld>
            <a:endParaRPr>
              <a:solidFill>
                <a:srgbClr val="262626"/>
              </a:solidFill>
              <a:latin typeface="Quattrocento Sans"/>
              <a:ea typeface="Quattrocento Sans"/>
              <a:cs typeface="Quattrocento Sans"/>
              <a:sym typeface="Quattrocento Sans"/>
            </a:endParaRPr>
          </a:p>
        </p:txBody>
      </p:sp>
      <p:sp>
        <p:nvSpPr>
          <p:cNvPr id="4" name="Title 3">
            <a:extLst>
              <a:ext uri="{FF2B5EF4-FFF2-40B4-BE49-F238E27FC236}">
                <a16:creationId xmlns:a16="http://schemas.microsoft.com/office/drawing/2014/main" id="{A29721D7-EEC2-C8CA-4A6D-11094D97C67C}"/>
              </a:ext>
            </a:extLst>
          </p:cNvPr>
          <p:cNvSpPr>
            <a:spLocks noGrp="1"/>
          </p:cNvSpPr>
          <p:nvPr>
            <p:ph type="title"/>
          </p:nvPr>
        </p:nvSpPr>
        <p:spPr>
          <a:xfrm>
            <a:off x="275728" y="79166"/>
            <a:ext cx="10515600" cy="507768"/>
          </a:xfrm>
        </p:spPr>
        <p:txBody>
          <a:bodyPr/>
          <a:lstStyle/>
          <a:p>
            <a:r>
              <a:rPr lang="en-US" dirty="0">
                <a:solidFill>
                  <a:schemeClr val="accent5">
                    <a:lumMod val="75000"/>
                  </a:schemeClr>
                </a:solidFill>
                <a:latin typeface="Candara" panose="020E0502030303020204" pitchFamily="34" charset="0"/>
              </a:rPr>
              <a:t>Risks / Issues and Action Items</a:t>
            </a:r>
            <a:endParaRPr lang="en-IN" dirty="0">
              <a:solidFill>
                <a:schemeClr val="accent5">
                  <a:lumMod val="75000"/>
                </a:schemeClr>
              </a:solidFill>
              <a:latin typeface="Candara" panose="020E0502030303020204" pitchFamily="34" charset="0"/>
            </a:endParaRPr>
          </a:p>
        </p:txBody>
      </p:sp>
      <p:graphicFrame>
        <p:nvGraphicFramePr>
          <p:cNvPr id="8" name="Table 4">
            <a:extLst>
              <a:ext uri="{FF2B5EF4-FFF2-40B4-BE49-F238E27FC236}">
                <a16:creationId xmlns:a16="http://schemas.microsoft.com/office/drawing/2014/main" id="{3BD1255C-F315-084B-64E7-74D78AEED894}"/>
              </a:ext>
            </a:extLst>
          </p:cNvPr>
          <p:cNvGraphicFramePr>
            <a:graphicFrameLocks noGrp="1"/>
          </p:cNvGraphicFramePr>
          <p:nvPr/>
        </p:nvGraphicFramePr>
        <p:xfrm>
          <a:off x="477906" y="1307848"/>
          <a:ext cx="11242040" cy="1956178"/>
        </p:xfrm>
        <a:graphic>
          <a:graphicData uri="http://schemas.openxmlformats.org/drawingml/2006/table">
            <a:tbl>
              <a:tblPr bandRow="1"/>
              <a:tblGrid>
                <a:gridCol w="2248408">
                  <a:extLst>
                    <a:ext uri="{9D8B030D-6E8A-4147-A177-3AD203B41FA5}">
                      <a16:colId xmlns:a16="http://schemas.microsoft.com/office/drawing/2014/main" val="256413169"/>
                    </a:ext>
                  </a:extLst>
                </a:gridCol>
                <a:gridCol w="2248408">
                  <a:extLst>
                    <a:ext uri="{9D8B030D-6E8A-4147-A177-3AD203B41FA5}">
                      <a16:colId xmlns:a16="http://schemas.microsoft.com/office/drawing/2014/main" val="1220349735"/>
                    </a:ext>
                  </a:extLst>
                </a:gridCol>
                <a:gridCol w="2248408">
                  <a:extLst>
                    <a:ext uri="{9D8B030D-6E8A-4147-A177-3AD203B41FA5}">
                      <a16:colId xmlns:a16="http://schemas.microsoft.com/office/drawing/2014/main" val="974533246"/>
                    </a:ext>
                  </a:extLst>
                </a:gridCol>
                <a:gridCol w="2248408">
                  <a:extLst>
                    <a:ext uri="{9D8B030D-6E8A-4147-A177-3AD203B41FA5}">
                      <a16:colId xmlns:a16="http://schemas.microsoft.com/office/drawing/2014/main" val="3761917667"/>
                    </a:ext>
                  </a:extLst>
                </a:gridCol>
                <a:gridCol w="2248408">
                  <a:extLst>
                    <a:ext uri="{9D8B030D-6E8A-4147-A177-3AD203B41FA5}">
                      <a16:colId xmlns:a16="http://schemas.microsoft.com/office/drawing/2014/main" val="1702114912"/>
                    </a:ext>
                  </a:extLst>
                </a:gridCol>
              </a:tblGrid>
              <a:tr h="279454">
                <a:tc>
                  <a:txBody>
                    <a:bodyPr/>
                    <a:lstStyle/>
                    <a:p>
                      <a:pPr algn="l"/>
                      <a:r>
                        <a:rPr lang="en-US" sz="1100" b="1" i="0" dirty="0">
                          <a:solidFill>
                            <a:schemeClr val="tx1"/>
                          </a:solidFill>
                          <a:latin typeface="Candara" panose="020E0502030303020204" pitchFamily="34" charset="0"/>
                        </a:rPr>
                        <a:t>Risk ID</a:t>
                      </a: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Description</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Potential Impact</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dirty="0">
                          <a:solidFill>
                            <a:schemeClr val="tx1"/>
                          </a:solidFill>
                          <a:latin typeface="Candara" panose="020E0502030303020204" pitchFamily="34" charset="0"/>
                        </a:rPr>
                        <a:t>Proposed Fix</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en-US" sz="1100" b="1" i="0" dirty="0">
                          <a:solidFill>
                            <a:schemeClr val="tx1"/>
                          </a:solidFill>
                          <a:latin typeface="Candara" panose="020E0502030303020204" pitchFamily="34" charset="0"/>
                        </a:rPr>
                        <a:t>Owner / Team</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440661"/>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419460"/>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507801"/>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46312"/>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72523"/>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0649"/>
                  </a:ext>
                </a:extLst>
              </a:tr>
              <a:tr h="279454">
                <a:tc>
                  <a:txBody>
                    <a:bodyPr/>
                    <a:lstStyle/>
                    <a:p>
                      <a:pPr algn="l"/>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IN" sz="1100" b="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mpd="sng">
                      <a:solidFill>
                        <a:sysClr val="window" lastClr="FFFFFF"/>
                      </a:solidFill>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258744"/>
                  </a:ext>
                </a:extLst>
              </a:tr>
            </a:tbl>
          </a:graphicData>
        </a:graphic>
      </p:graphicFrame>
      <p:graphicFrame>
        <p:nvGraphicFramePr>
          <p:cNvPr id="2" name="Table 4">
            <a:extLst>
              <a:ext uri="{FF2B5EF4-FFF2-40B4-BE49-F238E27FC236}">
                <a16:creationId xmlns:a16="http://schemas.microsoft.com/office/drawing/2014/main" id="{11ADDC45-5F16-DFA0-55DA-D74920F1EE30}"/>
              </a:ext>
            </a:extLst>
          </p:cNvPr>
          <p:cNvGraphicFramePr>
            <a:graphicFrameLocks noGrp="1"/>
          </p:cNvGraphicFramePr>
          <p:nvPr>
            <p:extLst>
              <p:ext uri="{D42A27DB-BD31-4B8C-83A1-F6EECF244321}">
                <p14:modId xmlns:p14="http://schemas.microsoft.com/office/powerpoint/2010/main" val="198455845"/>
              </p:ext>
            </p:extLst>
          </p:nvPr>
        </p:nvGraphicFramePr>
        <p:xfrm>
          <a:off x="474980" y="3832099"/>
          <a:ext cx="11242040" cy="1956178"/>
        </p:xfrm>
        <a:graphic>
          <a:graphicData uri="http://schemas.openxmlformats.org/drawingml/2006/table">
            <a:tbl>
              <a:tblPr bandRow="1"/>
              <a:tblGrid>
                <a:gridCol w="5621020">
                  <a:extLst>
                    <a:ext uri="{9D8B030D-6E8A-4147-A177-3AD203B41FA5}">
                      <a16:colId xmlns:a16="http://schemas.microsoft.com/office/drawing/2014/main" val="256413169"/>
                    </a:ext>
                  </a:extLst>
                </a:gridCol>
                <a:gridCol w="5621020">
                  <a:extLst>
                    <a:ext uri="{9D8B030D-6E8A-4147-A177-3AD203B41FA5}">
                      <a16:colId xmlns:a16="http://schemas.microsoft.com/office/drawing/2014/main" val="1220349735"/>
                    </a:ext>
                  </a:extLst>
                </a:gridCol>
              </a:tblGrid>
              <a:tr h="279454">
                <a:tc>
                  <a:txBody>
                    <a:bodyPr/>
                    <a:lstStyle/>
                    <a:p>
                      <a:pPr algn="l"/>
                      <a:r>
                        <a:rPr lang="en-US" sz="1100" b="1" i="0" dirty="0">
                          <a:solidFill>
                            <a:schemeClr val="tx1"/>
                          </a:solidFill>
                          <a:latin typeface="Candara" panose="020E0502030303020204" pitchFamily="34" charset="0"/>
                        </a:rPr>
                        <a:t>Attention from GS Lab | GAVS</a:t>
                      </a:r>
                      <a:endParaRPr lang="en-IN" sz="1100" b="1" i="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i="0" dirty="0">
                          <a:solidFill>
                            <a:schemeClr val="tx1"/>
                          </a:solidFill>
                          <a:latin typeface="Candara" panose="020E0502030303020204" pitchFamily="34" charset="0"/>
                        </a:rPr>
                        <a:t>Attention from &lt;Client&gt;</a:t>
                      </a:r>
                      <a:endParaRPr lang="en-IN" sz="1100" b="1" i="0" dirty="0">
                        <a:solidFill>
                          <a:schemeClr val="tx1"/>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440661"/>
                  </a:ext>
                </a:extLst>
              </a:tr>
              <a:tr h="279454">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419460"/>
                  </a:ext>
                </a:extLst>
              </a:tr>
              <a:tr h="279454">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507801"/>
                  </a:ext>
                </a:extLst>
              </a:tr>
              <a:tr h="279454">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1" dirty="0">
                        <a:solidFill>
                          <a:schemeClr val="accent4"/>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46312"/>
                  </a:ext>
                </a:extLst>
              </a:tr>
              <a:tr h="279454">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1" dirty="0">
                        <a:solidFill>
                          <a:schemeClr val="accent2"/>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72523"/>
                  </a:ext>
                </a:extLst>
              </a:tr>
              <a:tr h="279454">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0649"/>
                  </a:ext>
                </a:extLst>
              </a:tr>
              <a:tr h="279454">
                <a:tc>
                  <a:txBody>
                    <a:bodyPr/>
                    <a:lstStyle/>
                    <a:p>
                      <a:pPr marL="171450" indent="-171450" algn="l">
                        <a:buFont typeface="Arial" panose="020B0604020202020204" pitchFamily="34" charset="0"/>
                        <a:buChar char="•"/>
                      </a:pPr>
                      <a:endParaRPr lang="en-IN" sz="1100" b="0" dirty="0">
                        <a:solidFill>
                          <a:schemeClr val="tx1"/>
                        </a:solidFill>
                        <a:latin typeface="Candara" panose="020E0502030303020204" pitchFamily="34" charset="0"/>
                      </a:endParaRPr>
                    </a:p>
                  </a:txBody>
                  <a:tcPr marL="45720" marR="45720" anchor="ctr">
                    <a:lnL w="12700" cmpd="sng">
                      <a:solidFill>
                        <a:sysClr val="window" lastClr="FFFFFF"/>
                      </a:solid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IN" sz="1100" b="1" dirty="0">
                        <a:solidFill>
                          <a:schemeClr val="accent6"/>
                        </a:solidFill>
                        <a:latin typeface="Candara" panose="020E0502030303020204" pitchFamily="34" charset="0"/>
                      </a:endParaRPr>
                    </a:p>
                  </a:txBody>
                  <a:tcPr marL="45720" marR="4572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1890A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258744"/>
                  </a:ext>
                </a:extLst>
              </a:tr>
            </a:tbl>
          </a:graphicData>
        </a:graphic>
      </p:graphicFrame>
    </p:spTree>
    <p:extLst>
      <p:ext uri="{BB962C8B-B14F-4D97-AF65-F5344CB8AC3E}">
        <p14:creationId xmlns:p14="http://schemas.microsoft.com/office/powerpoint/2010/main" val="41675439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SLab-GAVS-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SLab-GAVS-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415BE39F0BD8408944F2E1441CC840" ma:contentTypeVersion="13" ma:contentTypeDescription="Create a new document." ma:contentTypeScope="" ma:versionID="c1e0189fdcdb66ed37dde95216db5ac3">
  <xsd:schema xmlns:xsd="http://www.w3.org/2001/XMLSchema" xmlns:xs="http://www.w3.org/2001/XMLSchema" xmlns:p="http://schemas.microsoft.com/office/2006/metadata/properties" xmlns:ns2="71f848c0-781d-4d81-9f20-93030eaa42a2" xmlns:ns3="4b6c6c79-5e28-4060-a92c-b99e8dcbf44d" targetNamespace="http://schemas.microsoft.com/office/2006/metadata/properties" ma:root="true" ma:fieldsID="25f3eb16ca25f81ee91c4112e35b0866" ns2:_="" ns3:_="">
    <xsd:import namespace="71f848c0-781d-4d81-9f20-93030eaa42a2"/>
    <xsd:import namespace="4b6c6c79-5e28-4060-a92c-b99e8dcbf4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DateandTim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848c0-781d-4d81-9f20-93030eaa4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c3ea1a7-308e-4f58-813a-d316eb04972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ateandTime" ma:index="19" nillable="true" ma:displayName="Date and Time" ma:format="DateTime" ma:internalName="DateandTime">
      <xsd:simpleType>
        <xsd:restriction base="dms:DateTim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6c6c79-5e28-4060-a92c-b99e8dcbf44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0c60cbe-5b5e-49f4-b369-3031971bf95e}" ma:internalName="TaxCatchAll" ma:showField="CatchAllData" ma:web="4b6c6c79-5e28-4060-a92c-b99e8dcbf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andTime xmlns="71f848c0-781d-4d81-9f20-93030eaa42a2" xsi:nil="true"/>
    <lcf76f155ced4ddcb4097134ff3c332f xmlns="71f848c0-781d-4d81-9f20-93030eaa42a2">
      <Terms xmlns="http://schemas.microsoft.com/office/infopath/2007/PartnerControls"/>
    </lcf76f155ced4ddcb4097134ff3c332f>
    <TaxCatchAll xmlns="4b6c6c79-5e28-4060-a92c-b99e8dcbf44d" xsi:nil="true"/>
  </documentManagement>
</p:properties>
</file>

<file path=customXml/itemProps1.xml><?xml version="1.0" encoding="utf-8"?>
<ds:datastoreItem xmlns:ds="http://schemas.openxmlformats.org/officeDocument/2006/customXml" ds:itemID="{BB3DD3ED-4A26-4FD4-A8F0-C2657043A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f848c0-781d-4d81-9f20-93030eaa42a2"/>
    <ds:schemaRef ds:uri="4b6c6c79-5e28-4060-a92c-b99e8dcbf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3ECA97-7275-45B2-8586-62BAC01808BE}">
  <ds:schemaRefs>
    <ds:schemaRef ds:uri="http://schemas.microsoft.com/sharepoint/v3/contenttype/forms"/>
  </ds:schemaRefs>
</ds:datastoreItem>
</file>

<file path=customXml/itemProps3.xml><?xml version="1.0" encoding="utf-8"?>
<ds:datastoreItem xmlns:ds="http://schemas.openxmlformats.org/officeDocument/2006/customXml" ds:itemID="{6F38E56B-FD56-4407-90DA-8F263A20C220}">
  <ds:schemaRefs>
    <ds:schemaRef ds:uri="http://purl.org/dc/elements/1.1/"/>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2ed0c727-be3e-433d-847a-a8671df4aa3a"/>
    <ds:schemaRef ds:uri="http://schemas.microsoft.com/office/2006/metadata/properties"/>
    <ds:schemaRef ds:uri="71f848c0-781d-4d81-9f20-93030eaa42a2"/>
    <ds:schemaRef ds:uri="4b6c6c79-5e28-4060-a92c-b99e8dcbf44d"/>
  </ds:schemaRefs>
</ds:datastoreItem>
</file>

<file path=docProps/app.xml><?xml version="1.0" encoding="utf-8"?>
<Properties xmlns="http://schemas.openxmlformats.org/officeDocument/2006/extended-properties" xmlns:vt="http://schemas.openxmlformats.org/officeDocument/2006/docPropsVTypes">
  <TotalTime>152</TotalTime>
  <Words>542</Words>
  <Application>Microsoft Office PowerPoint</Application>
  <PresentationFormat>Widescreen</PresentationFormat>
  <Paragraphs>123</Paragraphs>
  <Slides>13</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Candara</vt:lpstr>
      <vt:lpstr>Century Gothic</vt:lpstr>
      <vt:lpstr>Quattrocento Sans</vt:lpstr>
      <vt:lpstr>Arial</vt:lpstr>
      <vt:lpstr>Calibri</vt:lpstr>
      <vt:lpstr>Open Sans</vt:lpstr>
      <vt:lpstr>Roboto</vt:lpstr>
      <vt:lpstr>Office Theme</vt:lpstr>
      <vt:lpstr>GSLab-GAVS-Template</vt:lpstr>
      <vt:lpstr>GSLab-GAVS-Template</vt:lpstr>
      <vt:lpstr>Monthly / Weekly Project Status Report</vt:lpstr>
      <vt:lpstr>PowerPoint Presentation</vt:lpstr>
      <vt:lpstr>Single-page-view Weekly Status Report Template</vt:lpstr>
      <vt:lpstr>Project Progress Report (Single page)</vt:lpstr>
      <vt:lpstr>PowerPoint Presentation</vt:lpstr>
      <vt:lpstr>Project Progress Report</vt:lpstr>
      <vt:lpstr>Highlights and Takeaways</vt:lpstr>
      <vt:lpstr>Work Accomplished</vt:lpstr>
      <vt:lpstr>Risks / Issues and Action Items</vt:lpstr>
      <vt:lpstr>SLA / KPI Summary</vt:lpstr>
      <vt:lpstr>Value Adds / Continuous Improvement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Combined Monthly Ops Review (Aug’22)</dc:title>
  <dc:creator>Gouri Mahendru</dc:creator>
  <cp:lastModifiedBy>Gouri Mahendru</cp:lastModifiedBy>
  <cp:revision>6</cp:revision>
  <dcterms:created xsi:type="dcterms:W3CDTF">2022-05-12T09:35:25Z</dcterms:created>
  <dcterms:modified xsi:type="dcterms:W3CDTF">2023-03-09T11:40:03Z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0x010100168B5ACA4EF6384AAAF5B0586FE7680E</vt:lpwstr>
  </property>
</Properties>
</file>