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725" r:id="rId2"/>
    <p:sldId id="705" r:id="rId3"/>
    <p:sldId id="727" r:id="rId4"/>
    <p:sldId id="728" r:id="rId5"/>
    <p:sldId id="729" r:id="rId6"/>
    <p:sldId id="730" r:id="rId7"/>
    <p:sldId id="731" r:id="rId8"/>
    <p:sldId id="732" r:id="rId9"/>
    <p:sldId id="733" r:id="rId10"/>
    <p:sldId id="734" r:id="rId11"/>
    <p:sldId id="735" r:id="rId12"/>
    <p:sldId id="737" r:id="rId13"/>
    <p:sldId id="738" r:id="rId14"/>
    <p:sldId id="736" r:id="rId15"/>
    <p:sldId id="739" r:id="rId16"/>
  </p:sldIdLst>
  <p:sldSz cx="9144000" cy="6858000" type="screen4x3"/>
  <p:notesSz cx="6858000" cy="9144000"/>
  <p:custShowLst>
    <p:custShow name="Assessment" id="0">
      <p:sldLst/>
    </p:custShow>
    <p:custShow name="Transition" id="1">
      <p:sldLst/>
    </p:custShow>
    <p:custShow name="On Going" id="2">
      <p:sldLst/>
    </p:custShow>
  </p:custShow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DD97"/>
    <a:srgbClr val="FADD85"/>
    <a:srgbClr val="90C7EC"/>
    <a:srgbClr val="F8C8A4"/>
    <a:srgbClr val="FFFF99"/>
    <a:srgbClr val="FF7200"/>
    <a:srgbClr val="00179E"/>
    <a:srgbClr val="FFFF00"/>
    <a:srgbClr val="FFFF66"/>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85" autoAdjust="0"/>
    <p:restoredTop sz="98593" autoAdjust="0"/>
  </p:normalViewPr>
  <p:slideViewPr>
    <p:cSldViewPr>
      <p:cViewPr varScale="1">
        <p:scale>
          <a:sx n="74" d="100"/>
          <a:sy n="74" d="100"/>
        </p:scale>
        <p:origin x="1512" y="72"/>
      </p:cViewPr>
      <p:guideLst>
        <p:guide orient="horz" pos="2160"/>
        <p:guide pos="2880"/>
      </p:guideLst>
    </p:cSldViewPr>
  </p:slideViewPr>
  <p:outlineViewPr>
    <p:cViewPr>
      <p:scale>
        <a:sx n="33" d="100"/>
        <a:sy n="33" d="100"/>
      </p:scale>
      <p:origin x="0" y="5322"/>
    </p:cViewPr>
  </p:outlineViewPr>
  <p:notesTextViewPr>
    <p:cViewPr>
      <p:scale>
        <a:sx n="100" d="100"/>
        <a:sy n="100" d="100"/>
      </p:scale>
      <p:origin x="0" y="0"/>
    </p:cViewPr>
  </p:notesTextViewPr>
  <p:sorterViewPr>
    <p:cViewPr>
      <p:scale>
        <a:sx n="50" d="100"/>
        <a:sy n="50" d="100"/>
      </p:scale>
      <p:origin x="0" y="0"/>
    </p:cViewPr>
  </p:sorterViewPr>
  <p:notesViewPr>
    <p:cSldViewPr>
      <p:cViewPr varScale="1">
        <p:scale>
          <a:sx n="53" d="100"/>
          <a:sy n="53" d="100"/>
        </p:scale>
        <p:origin x="-286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64B5F4-4AD7-4C50-A061-4DE414CE4490}"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FB3E1023-ACC0-43C2-8F7C-DB67AF74815B}">
      <dgm:prSet phldrT="[Text]" custT="1"/>
      <dgm:spPr>
        <a:xfrm>
          <a:off x="223600" y="285753"/>
          <a:ext cx="1201829" cy="357186"/>
        </a:xfrm>
        <a:solidFill>
          <a:schemeClr val="tx2">
            <a:lumMod val="40000"/>
            <a:lumOff val="60000"/>
          </a:schemeClr>
        </a:solidFill>
        <a:ln w="12700" cap="flat" cmpd="sng" algn="ctr">
          <a:solidFill>
            <a:schemeClr val="bg1"/>
          </a:solidFill>
          <a:prstDash val="solid"/>
        </a:ln>
        <a:effectLst>
          <a:outerShdw blurRad="50800" dist="38100" dir="5400000" algn="t" rotWithShape="0">
            <a:prstClr val="black">
              <a:alpha val="40000"/>
            </a:prstClr>
          </a:outerShdw>
        </a:effectLst>
      </dgm:spPr>
      <dgm:t>
        <a:bodyPr/>
        <a:lstStyle/>
        <a:p>
          <a:pPr>
            <a:lnSpc>
              <a:spcPct val="100000"/>
            </a:lnSpc>
            <a:spcAft>
              <a:spcPts val="0"/>
            </a:spcAft>
          </a:pPr>
          <a:r>
            <a:rPr lang="en-US" sz="1200" b="1" dirty="0" smtClean="0">
              <a:solidFill>
                <a:schemeClr val="tx1"/>
              </a:solidFill>
              <a:latin typeface="+mn-lt"/>
              <a:ea typeface="+mn-ea"/>
              <a:cs typeface="+mn-cs"/>
            </a:rPr>
            <a:t>Analysis</a:t>
          </a:r>
          <a:endParaRPr lang="en-US" sz="1200" b="1" dirty="0">
            <a:solidFill>
              <a:schemeClr val="tx1"/>
            </a:solidFill>
            <a:latin typeface="+mn-lt"/>
            <a:ea typeface="+mn-ea"/>
            <a:cs typeface="+mn-cs"/>
          </a:endParaRPr>
        </a:p>
      </dgm:t>
    </dgm:pt>
    <dgm:pt modelId="{234B02E4-1A13-474A-A2EA-D6DC3D6AEC2A}" type="sibTrans" cxnId="{4EFCDB50-0718-421D-8907-978D0ADEA939}">
      <dgm:prSet/>
      <dgm:spPr/>
      <dgm:t>
        <a:bodyPr/>
        <a:lstStyle/>
        <a:p>
          <a:pPr>
            <a:lnSpc>
              <a:spcPct val="100000"/>
            </a:lnSpc>
          </a:pPr>
          <a:endParaRPr lang="en-US" sz="1000"/>
        </a:p>
      </dgm:t>
    </dgm:pt>
    <dgm:pt modelId="{3240056A-3B98-40BA-9CF1-B96450CA5B21}" type="parTrans" cxnId="{4EFCDB50-0718-421D-8907-978D0ADEA939}">
      <dgm:prSet/>
      <dgm:spPr/>
      <dgm:t>
        <a:bodyPr/>
        <a:lstStyle/>
        <a:p>
          <a:pPr>
            <a:lnSpc>
              <a:spcPct val="100000"/>
            </a:lnSpc>
          </a:pPr>
          <a:endParaRPr lang="en-US" sz="1000"/>
        </a:p>
      </dgm:t>
    </dgm:pt>
    <dgm:pt modelId="{1E0B2BB6-A9DE-4769-BE5B-A96DAB4ABCC0}">
      <dgm:prSet phldrT="[Text]"/>
      <dgm:spPr>
        <a:solidFill>
          <a:schemeClr val="tx2">
            <a:lumMod val="40000"/>
            <a:lumOff val="60000"/>
          </a:schemeClr>
        </a:solidFill>
      </dgm:spPr>
      <dgm:t>
        <a:bodyPr/>
        <a:lstStyle/>
        <a:p>
          <a:r>
            <a:rPr lang="en-US" b="1" dirty="0" smtClean="0">
              <a:solidFill>
                <a:schemeClr val="tx1"/>
              </a:solidFill>
            </a:rPr>
            <a:t>Due-Diligence Phase</a:t>
          </a:r>
          <a:endParaRPr lang="en-US" b="1" dirty="0">
            <a:solidFill>
              <a:schemeClr val="tx1"/>
            </a:solidFill>
          </a:endParaRPr>
        </a:p>
      </dgm:t>
    </dgm:pt>
    <dgm:pt modelId="{F71B4AE4-2037-4E39-8839-F7102574E319}" type="parTrans" cxnId="{5F50FF14-09C3-4F2B-BB7C-CCFE58032A7F}">
      <dgm:prSet/>
      <dgm:spPr/>
      <dgm:t>
        <a:bodyPr/>
        <a:lstStyle/>
        <a:p>
          <a:endParaRPr lang="en-US"/>
        </a:p>
      </dgm:t>
    </dgm:pt>
    <dgm:pt modelId="{542E3719-B753-4EF3-AFFE-FCA654D9F99B}" type="sibTrans" cxnId="{5F50FF14-09C3-4F2B-BB7C-CCFE58032A7F}">
      <dgm:prSet/>
      <dgm:spPr/>
      <dgm:t>
        <a:bodyPr/>
        <a:lstStyle/>
        <a:p>
          <a:endParaRPr lang="en-US"/>
        </a:p>
      </dgm:t>
    </dgm:pt>
    <dgm:pt modelId="{F10277CE-9A80-4CAD-BB99-7FC5C977DE32}">
      <dgm:prSet phldrT="[Text]"/>
      <dgm:spPr>
        <a:solidFill>
          <a:schemeClr val="tx2">
            <a:lumMod val="40000"/>
            <a:lumOff val="60000"/>
          </a:schemeClr>
        </a:solidFill>
      </dgm:spPr>
      <dgm:t>
        <a:bodyPr/>
        <a:lstStyle/>
        <a:p>
          <a:r>
            <a:rPr lang="en-US" b="1" dirty="0" smtClean="0">
              <a:solidFill>
                <a:schemeClr val="tx1"/>
              </a:solidFill>
            </a:rPr>
            <a:t>Transition Phase</a:t>
          </a:r>
          <a:endParaRPr lang="en-US" b="1" dirty="0">
            <a:solidFill>
              <a:schemeClr val="tx1"/>
            </a:solidFill>
          </a:endParaRPr>
        </a:p>
      </dgm:t>
    </dgm:pt>
    <dgm:pt modelId="{5BE92241-9C19-4CAB-AA84-97516B86B0CC}" type="parTrans" cxnId="{705A3F42-1E70-4C66-B031-89BBECD38090}">
      <dgm:prSet/>
      <dgm:spPr/>
      <dgm:t>
        <a:bodyPr/>
        <a:lstStyle/>
        <a:p>
          <a:endParaRPr lang="en-US"/>
        </a:p>
      </dgm:t>
    </dgm:pt>
    <dgm:pt modelId="{661D4358-886C-49E0-83BC-75BF61B4165E}" type="sibTrans" cxnId="{705A3F42-1E70-4C66-B031-89BBECD38090}">
      <dgm:prSet/>
      <dgm:spPr/>
      <dgm:t>
        <a:bodyPr/>
        <a:lstStyle/>
        <a:p>
          <a:endParaRPr lang="en-US"/>
        </a:p>
      </dgm:t>
    </dgm:pt>
    <dgm:pt modelId="{63FF3A72-07ED-461E-98E9-F94A7762EC71}">
      <dgm:prSet phldrT="[Text]"/>
      <dgm:spPr>
        <a:solidFill>
          <a:schemeClr val="tx2">
            <a:lumMod val="40000"/>
            <a:lumOff val="60000"/>
          </a:schemeClr>
        </a:solidFill>
      </dgm:spPr>
      <dgm:t>
        <a:bodyPr/>
        <a:lstStyle/>
        <a:p>
          <a:r>
            <a:rPr lang="en-US" b="1" dirty="0" smtClean="0">
              <a:solidFill>
                <a:schemeClr val="tx1"/>
              </a:solidFill>
            </a:rPr>
            <a:t>Steady Transformation Phase</a:t>
          </a:r>
          <a:endParaRPr lang="en-US" b="1" dirty="0">
            <a:solidFill>
              <a:schemeClr val="tx1"/>
            </a:solidFill>
          </a:endParaRPr>
        </a:p>
      </dgm:t>
    </dgm:pt>
    <dgm:pt modelId="{DF0D7C05-654A-4581-98DD-98F8BBBBFD38}" type="parTrans" cxnId="{C2974E60-02D7-4382-AD17-155C80E0C118}">
      <dgm:prSet/>
      <dgm:spPr/>
      <dgm:t>
        <a:bodyPr/>
        <a:lstStyle/>
        <a:p>
          <a:endParaRPr lang="en-US"/>
        </a:p>
      </dgm:t>
    </dgm:pt>
    <dgm:pt modelId="{130A17DA-8B8F-4436-917B-C308B87D9F55}" type="sibTrans" cxnId="{C2974E60-02D7-4382-AD17-155C80E0C118}">
      <dgm:prSet/>
      <dgm:spPr/>
      <dgm:t>
        <a:bodyPr/>
        <a:lstStyle/>
        <a:p>
          <a:endParaRPr lang="en-US"/>
        </a:p>
      </dgm:t>
    </dgm:pt>
    <dgm:pt modelId="{EC2EB62D-A3AE-4583-82C9-D0DEA79E9E61}">
      <dgm:prSet phldrT="[Text]"/>
      <dgm:spPr>
        <a:solidFill>
          <a:schemeClr val="tx2">
            <a:lumMod val="40000"/>
            <a:lumOff val="60000"/>
          </a:schemeClr>
        </a:solidFill>
      </dgm:spPr>
      <dgm:t>
        <a:bodyPr/>
        <a:lstStyle/>
        <a:p>
          <a:r>
            <a:rPr lang="en-US" b="1" dirty="0" smtClean="0">
              <a:solidFill>
                <a:schemeClr val="tx1"/>
              </a:solidFill>
            </a:rPr>
            <a:t>Transition Completion</a:t>
          </a:r>
          <a:endParaRPr lang="en-US" b="1" dirty="0">
            <a:solidFill>
              <a:schemeClr val="tx1"/>
            </a:solidFill>
          </a:endParaRPr>
        </a:p>
      </dgm:t>
    </dgm:pt>
    <dgm:pt modelId="{B5F3A4D1-A645-4952-84F0-304C62D4BC5D}" type="parTrans" cxnId="{1447270C-5A03-4E2D-87A1-65886A2C62C9}">
      <dgm:prSet/>
      <dgm:spPr/>
      <dgm:t>
        <a:bodyPr/>
        <a:lstStyle/>
        <a:p>
          <a:endParaRPr lang="en-US"/>
        </a:p>
      </dgm:t>
    </dgm:pt>
    <dgm:pt modelId="{BC01E56A-8082-42E8-81CC-14D157DB9DB8}" type="sibTrans" cxnId="{1447270C-5A03-4E2D-87A1-65886A2C62C9}">
      <dgm:prSet/>
      <dgm:spPr/>
      <dgm:t>
        <a:bodyPr/>
        <a:lstStyle/>
        <a:p>
          <a:endParaRPr lang="en-US"/>
        </a:p>
      </dgm:t>
    </dgm:pt>
    <dgm:pt modelId="{514C779B-BEF5-436D-B67D-2878E47537BB}" type="pres">
      <dgm:prSet presAssocID="{F964B5F4-4AD7-4C50-A061-4DE414CE4490}" presName="CompostProcess" presStyleCnt="0">
        <dgm:presLayoutVars>
          <dgm:dir/>
          <dgm:resizeHandles val="exact"/>
        </dgm:presLayoutVars>
      </dgm:prSet>
      <dgm:spPr/>
      <dgm:t>
        <a:bodyPr/>
        <a:lstStyle/>
        <a:p>
          <a:endParaRPr lang="en-US"/>
        </a:p>
      </dgm:t>
    </dgm:pt>
    <dgm:pt modelId="{10A5AA40-060B-446D-81C0-42521F03105F}" type="pres">
      <dgm:prSet presAssocID="{F964B5F4-4AD7-4C50-A061-4DE414CE4490}" presName="arrow" presStyleLbl="bgShp" presStyleIdx="0" presStyleCnt="1"/>
      <dgm:spPr>
        <a:xfrm>
          <a:off x="340712" y="0"/>
          <a:ext cx="3861410" cy="928694"/>
        </a:xfrm>
        <a:prstGeom prst="rightArrow">
          <a:avLst/>
        </a:prstGeom>
        <a:solidFill>
          <a:schemeClr val="tx1">
            <a:lumMod val="50000"/>
            <a:lumOff val="50000"/>
          </a:schemeClr>
        </a:solidFill>
        <a:ln>
          <a:noFill/>
        </a:ln>
        <a:effectLst/>
      </dgm:spPr>
    </dgm:pt>
    <dgm:pt modelId="{F7E3CA82-AB84-407A-907F-072154C843A1}" type="pres">
      <dgm:prSet presAssocID="{F964B5F4-4AD7-4C50-A061-4DE414CE4490}" presName="linearProcess" presStyleCnt="0"/>
      <dgm:spPr/>
    </dgm:pt>
    <dgm:pt modelId="{6B734625-C9F7-425C-8F5C-D48597B43491}" type="pres">
      <dgm:prSet presAssocID="{FB3E1023-ACC0-43C2-8F7C-DB67AF74815B}" presName="textNode" presStyleLbl="node1" presStyleIdx="0" presStyleCnt="5" custScaleX="88185" custScaleY="96153" custLinFactNeighborX="-7894">
        <dgm:presLayoutVars>
          <dgm:bulletEnabled val="1"/>
        </dgm:presLayoutVars>
      </dgm:prSet>
      <dgm:spPr>
        <a:prstGeom prst="roundRect">
          <a:avLst/>
        </a:prstGeom>
      </dgm:spPr>
      <dgm:t>
        <a:bodyPr/>
        <a:lstStyle/>
        <a:p>
          <a:endParaRPr lang="en-US"/>
        </a:p>
      </dgm:t>
    </dgm:pt>
    <dgm:pt modelId="{FB522763-34A4-4C5D-A535-62C272A1E1D9}" type="pres">
      <dgm:prSet presAssocID="{234B02E4-1A13-474A-A2EA-D6DC3D6AEC2A}" presName="sibTrans" presStyleCnt="0"/>
      <dgm:spPr/>
    </dgm:pt>
    <dgm:pt modelId="{4CE6CA4E-5BBC-4CC9-81B6-4CDFB952F98D}" type="pres">
      <dgm:prSet presAssocID="{1E0B2BB6-A9DE-4769-BE5B-A96DAB4ABCC0}" presName="textNode" presStyleLbl="node1" presStyleIdx="1" presStyleCnt="5">
        <dgm:presLayoutVars>
          <dgm:bulletEnabled val="1"/>
        </dgm:presLayoutVars>
      </dgm:prSet>
      <dgm:spPr/>
      <dgm:t>
        <a:bodyPr/>
        <a:lstStyle/>
        <a:p>
          <a:endParaRPr lang="en-US"/>
        </a:p>
      </dgm:t>
    </dgm:pt>
    <dgm:pt modelId="{5E0A90D9-BECD-4F9B-B0DA-E20A6F1B2BF5}" type="pres">
      <dgm:prSet presAssocID="{542E3719-B753-4EF3-AFFE-FCA654D9F99B}" presName="sibTrans" presStyleCnt="0"/>
      <dgm:spPr/>
    </dgm:pt>
    <dgm:pt modelId="{4FFEB5BC-78C1-4B02-95E1-7FFAD933EC46}" type="pres">
      <dgm:prSet presAssocID="{F10277CE-9A80-4CAD-BB99-7FC5C977DE32}" presName="textNode" presStyleLbl="node1" presStyleIdx="2" presStyleCnt="5">
        <dgm:presLayoutVars>
          <dgm:bulletEnabled val="1"/>
        </dgm:presLayoutVars>
      </dgm:prSet>
      <dgm:spPr/>
      <dgm:t>
        <a:bodyPr/>
        <a:lstStyle/>
        <a:p>
          <a:endParaRPr lang="en-US"/>
        </a:p>
      </dgm:t>
    </dgm:pt>
    <dgm:pt modelId="{26465238-E801-414A-A41F-FBAF077EDACE}" type="pres">
      <dgm:prSet presAssocID="{661D4358-886C-49E0-83BC-75BF61B4165E}" presName="sibTrans" presStyleCnt="0"/>
      <dgm:spPr/>
    </dgm:pt>
    <dgm:pt modelId="{022C556E-BC03-4FED-8004-46933E126B71}" type="pres">
      <dgm:prSet presAssocID="{63FF3A72-07ED-461E-98E9-F94A7762EC71}" presName="textNode" presStyleLbl="node1" presStyleIdx="3" presStyleCnt="5">
        <dgm:presLayoutVars>
          <dgm:bulletEnabled val="1"/>
        </dgm:presLayoutVars>
      </dgm:prSet>
      <dgm:spPr/>
      <dgm:t>
        <a:bodyPr/>
        <a:lstStyle/>
        <a:p>
          <a:endParaRPr lang="en-US"/>
        </a:p>
      </dgm:t>
    </dgm:pt>
    <dgm:pt modelId="{0296F98F-4974-4D0A-8FD4-ABB49DDF7D24}" type="pres">
      <dgm:prSet presAssocID="{130A17DA-8B8F-4436-917B-C308B87D9F55}" presName="sibTrans" presStyleCnt="0"/>
      <dgm:spPr/>
    </dgm:pt>
    <dgm:pt modelId="{BCF49AC9-546C-4747-9B48-1BAB579F23CF}" type="pres">
      <dgm:prSet presAssocID="{EC2EB62D-A3AE-4583-82C9-D0DEA79E9E61}" presName="textNode" presStyleLbl="node1" presStyleIdx="4" presStyleCnt="5">
        <dgm:presLayoutVars>
          <dgm:bulletEnabled val="1"/>
        </dgm:presLayoutVars>
      </dgm:prSet>
      <dgm:spPr/>
      <dgm:t>
        <a:bodyPr/>
        <a:lstStyle/>
        <a:p>
          <a:endParaRPr lang="en-US"/>
        </a:p>
      </dgm:t>
    </dgm:pt>
  </dgm:ptLst>
  <dgm:cxnLst>
    <dgm:cxn modelId="{4EFCDB50-0718-421D-8907-978D0ADEA939}" srcId="{F964B5F4-4AD7-4C50-A061-4DE414CE4490}" destId="{FB3E1023-ACC0-43C2-8F7C-DB67AF74815B}" srcOrd="0" destOrd="0" parTransId="{3240056A-3B98-40BA-9CF1-B96450CA5B21}" sibTransId="{234B02E4-1A13-474A-A2EA-D6DC3D6AEC2A}"/>
    <dgm:cxn modelId="{5F50FF14-09C3-4F2B-BB7C-CCFE58032A7F}" srcId="{F964B5F4-4AD7-4C50-A061-4DE414CE4490}" destId="{1E0B2BB6-A9DE-4769-BE5B-A96DAB4ABCC0}" srcOrd="1" destOrd="0" parTransId="{F71B4AE4-2037-4E39-8839-F7102574E319}" sibTransId="{542E3719-B753-4EF3-AFFE-FCA654D9F99B}"/>
    <dgm:cxn modelId="{A3D85B08-877A-481D-97E7-DF25631B708F}" type="presOf" srcId="{F964B5F4-4AD7-4C50-A061-4DE414CE4490}" destId="{514C779B-BEF5-436D-B67D-2878E47537BB}" srcOrd="0" destOrd="0" presId="urn:microsoft.com/office/officeart/2005/8/layout/hProcess9"/>
    <dgm:cxn modelId="{705A3F42-1E70-4C66-B031-89BBECD38090}" srcId="{F964B5F4-4AD7-4C50-A061-4DE414CE4490}" destId="{F10277CE-9A80-4CAD-BB99-7FC5C977DE32}" srcOrd="2" destOrd="0" parTransId="{5BE92241-9C19-4CAB-AA84-97516B86B0CC}" sibTransId="{661D4358-886C-49E0-83BC-75BF61B4165E}"/>
    <dgm:cxn modelId="{C71E1382-D705-402B-AB29-5576CEC615E3}" type="presOf" srcId="{F10277CE-9A80-4CAD-BB99-7FC5C977DE32}" destId="{4FFEB5BC-78C1-4B02-95E1-7FFAD933EC46}" srcOrd="0" destOrd="0" presId="urn:microsoft.com/office/officeart/2005/8/layout/hProcess9"/>
    <dgm:cxn modelId="{C613A091-4F49-4959-AF29-8F721AC03402}" type="presOf" srcId="{EC2EB62D-A3AE-4583-82C9-D0DEA79E9E61}" destId="{BCF49AC9-546C-4747-9B48-1BAB579F23CF}" srcOrd="0" destOrd="0" presId="urn:microsoft.com/office/officeart/2005/8/layout/hProcess9"/>
    <dgm:cxn modelId="{65457D53-F76F-48F4-BAC4-DC16F0574604}" type="presOf" srcId="{FB3E1023-ACC0-43C2-8F7C-DB67AF74815B}" destId="{6B734625-C9F7-425C-8F5C-D48597B43491}" srcOrd="0" destOrd="0" presId="urn:microsoft.com/office/officeart/2005/8/layout/hProcess9"/>
    <dgm:cxn modelId="{62FB0EE8-7494-48F0-8EED-6E8AB98FD3FB}" type="presOf" srcId="{1E0B2BB6-A9DE-4769-BE5B-A96DAB4ABCC0}" destId="{4CE6CA4E-5BBC-4CC9-81B6-4CDFB952F98D}" srcOrd="0" destOrd="0" presId="urn:microsoft.com/office/officeart/2005/8/layout/hProcess9"/>
    <dgm:cxn modelId="{1447270C-5A03-4E2D-87A1-65886A2C62C9}" srcId="{F964B5F4-4AD7-4C50-A061-4DE414CE4490}" destId="{EC2EB62D-A3AE-4583-82C9-D0DEA79E9E61}" srcOrd="4" destOrd="0" parTransId="{B5F3A4D1-A645-4952-84F0-304C62D4BC5D}" sibTransId="{BC01E56A-8082-42E8-81CC-14D157DB9DB8}"/>
    <dgm:cxn modelId="{6464229E-90DE-4070-9961-9F8CDAEB561E}" type="presOf" srcId="{63FF3A72-07ED-461E-98E9-F94A7762EC71}" destId="{022C556E-BC03-4FED-8004-46933E126B71}" srcOrd="0" destOrd="0" presId="urn:microsoft.com/office/officeart/2005/8/layout/hProcess9"/>
    <dgm:cxn modelId="{C2974E60-02D7-4382-AD17-155C80E0C118}" srcId="{F964B5F4-4AD7-4C50-A061-4DE414CE4490}" destId="{63FF3A72-07ED-461E-98E9-F94A7762EC71}" srcOrd="3" destOrd="0" parTransId="{DF0D7C05-654A-4581-98DD-98F8BBBBFD38}" sibTransId="{130A17DA-8B8F-4436-917B-C308B87D9F55}"/>
    <dgm:cxn modelId="{0A713925-5181-4DEA-BB35-BBF9C80EBEBF}" type="presParOf" srcId="{514C779B-BEF5-436D-B67D-2878E47537BB}" destId="{10A5AA40-060B-446D-81C0-42521F03105F}" srcOrd="0" destOrd="0" presId="urn:microsoft.com/office/officeart/2005/8/layout/hProcess9"/>
    <dgm:cxn modelId="{42B65C32-A3AF-4FA9-BFA0-23AA2B453993}" type="presParOf" srcId="{514C779B-BEF5-436D-B67D-2878E47537BB}" destId="{F7E3CA82-AB84-407A-907F-072154C843A1}" srcOrd="1" destOrd="0" presId="urn:microsoft.com/office/officeart/2005/8/layout/hProcess9"/>
    <dgm:cxn modelId="{99F7C018-DA6E-48B0-89B1-B25634487D29}" type="presParOf" srcId="{F7E3CA82-AB84-407A-907F-072154C843A1}" destId="{6B734625-C9F7-425C-8F5C-D48597B43491}" srcOrd="0" destOrd="0" presId="urn:microsoft.com/office/officeart/2005/8/layout/hProcess9"/>
    <dgm:cxn modelId="{035ED3E2-BA9A-4718-AD8C-2C0E4EC786E6}" type="presParOf" srcId="{F7E3CA82-AB84-407A-907F-072154C843A1}" destId="{FB522763-34A4-4C5D-A535-62C272A1E1D9}" srcOrd="1" destOrd="0" presId="urn:microsoft.com/office/officeart/2005/8/layout/hProcess9"/>
    <dgm:cxn modelId="{F7A0A0E7-DFE2-4097-BB7C-E2054F7E95D4}" type="presParOf" srcId="{F7E3CA82-AB84-407A-907F-072154C843A1}" destId="{4CE6CA4E-5BBC-4CC9-81B6-4CDFB952F98D}" srcOrd="2" destOrd="0" presId="urn:microsoft.com/office/officeart/2005/8/layout/hProcess9"/>
    <dgm:cxn modelId="{298D8362-E14A-474C-B8D2-03CEFBE781CF}" type="presParOf" srcId="{F7E3CA82-AB84-407A-907F-072154C843A1}" destId="{5E0A90D9-BECD-4F9B-B0DA-E20A6F1B2BF5}" srcOrd="3" destOrd="0" presId="urn:microsoft.com/office/officeart/2005/8/layout/hProcess9"/>
    <dgm:cxn modelId="{9EF75FCD-1C28-4D5E-8E19-F5B8B2700C6F}" type="presParOf" srcId="{F7E3CA82-AB84-407A-907F-072154C843A1}" destId="{4FFEB5BC-78C1-4B02-95E1-7FFAD933EC46}" srcOrd="4" destOrd="0" presId="urn:microsoft.com/office/officeart/2005/8/layout/hProcess9"/>
    <dgm:cxn modelId="{713CE887-C12C-41BD-AC2F-71F9A61F81BB}" type="presParOf" srcId="{F7E3CA82-AB84-407A-907F-072154C843A1}" destId="{26465238-E801-414A-A41F-FBAF077EDACE}" srcOrd="5" destOrd="0" presId="urn:microsoft.com/office/officeart/2005/8/layout/hProcess9"/>
    <dgm:cxn modelId="{54AC0482-8758-4628-8D1D-D069170121BA}" type="presParOf" srcId="{F7E3CA82-AB84-407A-907F-072154C843A1}" destId="{022C556E-BC03-4FED-8004-46933E126B71}" srcOrd="6" destOrd="0" presId="urn:microsoft.com/office/officeart/2005/8/layout/hProcess9"/>
    <dgm:cxn modelId="{33EBCD74-AD1D-4E1F-99A5-C3DE03F384A0}" type="presParOf" srcId="{F7E3CA82-AB84-407A-907F-072154C843A1}" destId="{0296F98F-4974-4D0A-8FD4-ABB49DDF7D24}" srcOrd="7" destOrd="0" presId="urn:microsoft.com/office/officeart/2005/8/layout/hProcess9"/>
    <dgm:cxn modelId="{214A7A2F-7409-47E8-85FC-C60832DADF35}" type="presParOf" srcId="{F7E3CA82-AB84-407A-907F-072154C843A1}" destId="{BCF49AC9-546C-4747-9B48-1BAB579F23CF}" srcOrd="8" destOrd="0" presId="urn:microsoft.com/office/officeart/2005/8/layout/hProcess9"/>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025612-D154-4DFC-92BC-EF2C1B8B8E89}" type="doc">
      <dgm:prSet loTypeId="urn:microsoft.com/office/officeart/2005/8/layout/radial4" loCatId="relationship" qsTypeId="urn:microsoft.com/office/officeart/2005/8/quickstyle/simple3" qsCatId="simple" csTypeId="urn:microsoft.com/office/officeart/2005/8/colors/colorful1#1" csCatId="colorful" phldr="1"/>
      <dgm:spPr/>
      <dgm:t>
        <a:bodyPr/>
        <a:lstStyle/>
        <a:p>
          <a:endParaRPr lang="en-US"/>
        </a:p>
      </dgm:t>
    </dgm:pt>
    <dgm:pt modelId="{53DC5E36-AD5D-4668-8EE2-86D2D80CAC1A}">
      <dgm:prSet phldrT="[Text]" custT="1"/>
      <dgm:spPr>
        <a:xfrm>
          <a:off x="1147286" y="2066262"/>
          <a:ext cx="1058227" cy="1058227"/>
        </a:xfrm>
        <a:gradFill rotWithShape="0">
          <a:gsLst>
            <a:gs pos="0">
              <a:schemeClr val="bg1"/>
            </a:gs>
            <a:gs pos="50000">
              <a:srgbClr val="124F6D">
                <a:alpha val="82000"/>
              </a:srgbClr>
            </a:gs>
            <a:gs pos="100000">
              <a:srgbClr val="124F6D"/>
            </a:gs>
          </a:gsLst>
          <a:lin ang="16200000" scaled="1"/>
        </a:gradFill>
        <a:ln>
          <a:solidFill>
            <a:srgbClr val="CCECFF"/>
          </a:solidFill>
        </a:ln>
        <a:effectLst/>
        <a:scene3d>
          <a:camera prst="orthographicFront"/>
          <a:lightRig rig="flat" dir="t"/>
        </a:scene3d>
        <a:sp3d prstMaterial="dkEdge"/>
      </dgm:spPr>
      <dgm:t>
        <a:bodyPr/>
        <a:lstStyle/>
        <a:p>
          <a:pPr>
            <a:lnSpc>
              <a:spcPct val="150000"/>
            </a:lnSpc>
          </a:pPr>
          <a:r>
            <a:rPr lang="en-US" sz="1400" b="1" dirty="0" smtClean="0">
              <a:solidFill>
                <a:schemeClr val="bg1"/>
              </a:solidFill>
              <a:latin typeface="Calibri"/>
              <a:ea typeface="+mn-ea"/>
              <a:cs typeface="+mn-cs"/>
            </a:rPr>
            <a:t>Transformation Genre</a:t>
          </a:r>
          <a:endParaRPr lang="en-US" sz="1400" b="1" dirty="0">
            <a:solidFill>
              <a:schemeClr val="bg1"/>
            </a:solidFill>
            <a:latin typeface="Calibri"/>
            <a:ea typeface="+mn-ea"/>
            <a:cs typeface="+mn-cs"/>
          </a:endParaRPr>
        </a:p>
      </dgm:t>
    </dgm:pt>
    <dgm:pt modelId="{1CC2DFDF-0582-42C2-B288-12BEC9439F1C}" type="parTrans" cxnId="{F9DB1E4D-D960-4254-80E8-092A0A207D75}">
      <dgm:prSet/>
      <dgm:spPr/>
      <dgm:t>
        <a:bodyPr/>
        <a:lstStyle/>
        <a:p>
          <a:endParaRPr lang="en-US" b="0">
            <a:solidFill>
              <a:schemeClr val="tx1"/>
            </a:solidFill>
          </a:endParaRPr>
        </a:p>
      </dgm:t>
    </dgm:pt>
    <dgm:pt modelId="{598A305D-F03C-4789-A688-7C3AA19E2FE0}" type="sibTrans" cxnId="{F9DB1E4D-D960-4254-80E8-092A0A207D75}">
      <dgm:prSet/>
      <dgm:spPr/>
      <dgm:t>
        <a:bodyPr/>
        <a:lstStyle/>
        <a:p>
          <a:endParaRPr lang="en-US" b="0">
            <a:solidFill>
              <a:schemeClr val="tx1"/>
            </a:solidFill>
          </a:endParaRPr>
        </a:p>
      </dgm:t>
    </dgm:pt>
    <dgm:pt modelId="{4440A655-853D-4E5E-BA1D-DBD95A0F1675}">
      <dgm:prSet phldrT="[Text]" custT="1"/>
      <dgm:spPr>
        <a:xfrm>
          <a:off x="1092" y="1372152"/>
          <a:ext cx="1005316" cy="804252"/>
        </a:xfrm>
        <a:solidFill>
          <a:srgbClr val="FADD85"/>
        </a:solidFill>
        <a:ln>
          <a:solidFill>
            <a:srgbClr val="C0504D">
              <a:lumMod val="20000"/>
              <a:lumOff val="80000"/>
            </a:srgbClr>
          </a:solidFill>
        </a:ln>
        <a:effectLst/>
        <a:scene3d>
          <a:camera prst="orthographicFront"/>
          <a:lightRig rig="flat" dir="t"/>
        </a:scene3d>
        <a:sp3d prstMaterial="dkEdge"/>
      </dgm:spPr>
      <dgm:t>
        <a:bodyPr anchor="t"/>
        <a:lstStyle/>
        <a:p>
          <a:pPr algn="ctr">
            <a:lnSpc>
              <a:spcPct val="90000"/>
            </a:lnSpc>
          </a:pPr>
          <a:r>
            <a:rPr lang="en-US" sz="1200" b="1" dirty="0" smtClean="0"/>
            <a:t>Staff Augmentation/</a:t>
          </a:r>
        </a:p>
        <a:p>
          <a:pPr algn="ctr">
            <a:lnSpc>
              <a:spcPct val="90000"/>
            </a:lnSpc>
          </a:pPr>
          <a:r>
            <a:rPr lang="en-US" sz="1200" b="1" dirty="0" smtClean="0"/>
            <a:t>Consulting</a:t>
          </a:r>
        </a:p>
        <a:p>
          <a:pPr algn="ctr">
            <a:lnSpc>
              <a:spcPct val="90000"/>
            </a:lnSpc>
          </a:pPr>
          <a:r>
            <a:rPr lang="en-US" sz="1100" dirty="0" smtClean="0"/>
            <a:t>Augmenting the customer team by providing resources with specified skill sets and expertise</a:t>
          </a:r>
        </a:p>
      </dgm:t>
    </dgm:pt>
    <dgm:pt modelId="{4384F267-D1B1-4CC0-A559-A0BFEB970EDA}" type="parTrans" cxnId="{314C1E56-24C4-4A7E-BE75-A8EF8ED26F90}">
      <dgm:prSet/>
      <dgm:spPr>
        <a:xfrm rot="12900000">
          <a:off x="426637" y="1868052"/>
          <a:ext cx="852793" cy="301594"/>
        </a:xfrm>
        <a:solidFill>
          <a:srgbClr val="FADD85"/>
        </a:solidFill>
        <a:ln>
          <a:noFill/>
        </a:ln>
        <a:effectLst>
          <a:outerShdw blurRad="40000" dist="20000" dir="5400000" rotWithShape="0">
            <a:srgbClr val="000000">
              <a:alpha val="38000"/>
            </a:srgbClr>
          </a:outerShdw>
        </a:effectLst>
      </dgm:spPr>
      <dgm:t>
        <a:bodyPr/>
        <a:lstStyle/>
        <a:p>
          <a:endParaRPr lang="en-US" b="0" dirty="0">
            <a:solidFill>
              <a:schemeClr val="tx1"/>
            </a:solidFill>
          </a:endParaRPr>
        </a:p>
      </dgm:t>
    </dgm:pt>
    <dgm:pt modelId="{1C106ABB-407A-4C8A-8182-02C40BBC474B}" type="sibTrans" cxnId="{314C1E56-24C4-4A7E-BE75-A8EF8ED26F90}">
      <dgm:prSet/>
      <dgm:spPr/>
      <dgm:t>
        <a:bodyPr/>
        <a:lstStyle/>
        <a:p>
          <a:endParaRPr lang="en-US" b="0">
            <a:solidFill>
              <a:schemeClr val="tx1"/>
            </a:solidFill>
          </a:endParaRPr>
        </a:p>
      </dgm:t>
    </dgm:pt>
    <dgm:pt modelId="{EE189B08-F0CD-4CEE-A8BB-27AF38C92289}">
      <dgm:prSet phldrT="[Text]" custT="1"/>
      <dgm:spPr>
        <a:xfrm>
          <a:off x="1173741" y="761709"/>
          <a:ext cx="1005316" cy="804252"/>
        </a:xfrm>
        <a:solidFill>
          <a:srgbClr val="DBEEF9"/>
        </a:solidFill>
        <a:ln>
          <a:solidFill>
            <a:srgbClr val="DBEEF9"/>
          </a:solidFill>
        </a:ln>
        <a:effectLst/>
        <a:scene3d>
          <a:camera prst="orthographicFront"/>
          <a:lightRig rig="flat" dir="t"/>
        </a:scene3d>
        <a:sp3d prstMaterial="dkEdge"/>
      </dgm:spPr>
      <dgm:t>
        <a:bodyPr/>
        <a:lstStyle/>
        <a:p>
          <a:pPr algn="ctr">
            <a:lnSpc>
              <a:spcPct val="90000"/>
            </a:lnSpc>
          </a:pPr>
          <a:r>
            <a:rPr lang="en-US" sz="1200" b="1" dirty="0" smtClean="0"/>
            <a:t>Custom Projects</a:t>
          </a:r>
        </a:p>
        <a:p>
          <a:pPr algn="ctr">
            <a:lnSpc>
              <a:spcPct val="90000"/>
            </a:lnSpc>
          </a:pPr>
          <a:r>
            <a:rPr lang="en-US" sz="1100" dirty="0" smtClean="0"/>
            <a:t>Portions of work as custom project scope or one of engagement with time-bound completion. </a:t>
          </a:r>
          <a:endParaRPr lang="en-US" sz="1100" dirty="0"/>
        </a:p>
      </dgm:t>
    </dgm:pt>
    <dgm:pt modelId="{5C92C235-D4B8-44DC-A661-99539CCD5657}" type="parTrans" cxnId="{63B7F6AE-D360-439D-9D17-7EE4DB674B4C}">
      <dgm:prSet/>
      <dgm:spPr>
        <a:xfrm rot="16200000">
          <a:off x="1250003" y="1439435"/>
          <a:ext cx="852793" cy="301594"/>
        </a:xfrm>
        <a:solidFill>
          <a:srgbClr val="DBEEF9"/>
        </a:solidFill>
        <a:ln>
          <a:solidFill>
            <a:srgbClr val="DBEEF9"/>
          </a:solidFill>
        </a:ln>
        <a:effectLst>
          <a:outerShdw blurRad="40000" dist="20000" dir="5400000" rotWithShape="0">
            <a:srgbClr val="000000">
              <a:alpha val="38000"/>
            </a:srgbClr>
          </a:outerShdw>
        </a:effectLst>
      </dgm:spPr>
      <dgm:t>
        <a:bodyPr/>
        <a:lstStyle/>
        <a:p>
          <a:endParaRPr lang="en-US" b="0" dirty="0">
            <a:solidFill>
              <a:schemeClr val="tx1"/>
            </a:solidFill>
          </a:endParaRPr>
        </a:p>
      </dgm:t>
    </dgm:pt>
    <dgm:pt modelId="{D7FB8B87-6DB2-4B1B-A32D-A13CC64DC89F}" type="sibTrans" cxnId="{63B7F6AE-D360-439D-9D17-7EE4DB674B4C}">
      <dgm:prSet/>
      <dgm:spPr/>
      <dgm:t>
        <a:bodyPr/>
        <a:lstStyle/>
        <a:p>
          <a:endParaRPr lang="en-US" b="0">
            <a:solidFill>
              <a:schemeClr val="tx1"/>
            </a:solidFill>
          </a:endParaRPr>
        </a:p>
      </dgm:t>
    </dgm:pt>
    <dgm:pt modelId="{592866D1-ABA7-47DE-B363-F9FF02C1AFDA}">
      <dgm:prSet phldrT="[Text]" custT="1"/>
      <dgm:spPr>
        <a:xfrm>
          <a:off x="2346391" y="1372152"/>
          <a:ext cx="1005316" cy="804252"/>
        </a:xfrm>
        <a:solidFill>
          <a:srgbClr val="9ADD97"/>
        </a:solidFill>
        <a:ln>
          <a:solidFill>
            <a:srgbClr val="8064A2">
              <a:lumMod val="20000"/>
              <a:lumOff val="80000"/>
            </a:srgbClr>
          </a:solidFill>
        </a:ln>
        <a:effectLst/>
        <a:scene3d>
          <a:camera prst="orthographicFront"/>
          <a:lightRig rig="flat" dir="t"/>
        </a:scene3d>
        <a:sp3d prstMaterial="dkEdge"/>
      </dgm:spPr>
      <dgm:t>
        <a:bodyPr/>
        <a:lstStyle/>
        <a:p>
          <a:pPr algn="ctr">
            <a:lnSpc>
              <a:spcPct val="90000"/>
            </a:lnSpc>
          </a:pPr>
          <a:r>
            <a:rPr lang="en-US" sz="1200" b="1" dirty="0" smtClean="0"/>
            <a:t>Managed Services</a:t>
          </a:r>
        </a:p>
        <a:p>
          <a:pPr algn="ctr">
            <a:lnSpc>
              <a:spcPct val="90000"/>
            </a:lnSpc>
          </a:pPr>
          <a:r>
            <a:rPr lang="en-US" sz="1100" dirty="0" smtClean="0"/>
            <a:t>GAVS owns end-to-end life cycle with contractually committed SLAs and metrics, accepts specific responsibilities and risks</a:t>
          </a:r>
        </a:p>
      </dgm:t>
    </dgm:pt>
    <dgm:pt modelId="{9B250026-DC73-4523-9E55-EB9302F934F0}" type="parTrans" cxnId="{23C2A91F-6A65-4B7D-BD2C-0BB6C4BD618C}">
      <dgm:prSet/>
      <dgm:spPr>
        <a:xfrm rot="19500000">
          <a:off x="2073369" y="1868052"/>
          <a:ext cx="852793" cy="301594"/>
        </a:xfrm>
        <a:solidFill>
          <a:srgbClr val="9ADD97"/>
        </a:solidFill>
        <a:ln>
          <a:noFill/>
        </a:ln>
        <a:effectLst>
          <a:outerShdw blurRad="40000" dist="20000" dir="5400000" rotWithShape="0">
            <a:srgbClr val="000000">
              <a:alpha val="38000"/>
            </a:srgbClr>
          </a:outerShdw>
        </a:effectLst>
      </dgm:spPr>
      <dgm:t>
        <a:bodyPr/>
        <a:lstStyle/>
        <a:p>
          <a:endParaRPr lang="en-US" b="0" dirty="0">
            <a:solidFill>
              <a:schemeClr val="tx1"/>
            </a:solidFill>
          </a:endParaRPr>
        </a:p>
      </dgm:t>
    </dgm:pt>
    <dgm:pt modelId="{E7509E2A-8FC4-4816-BB18-923EEF5F9D3E}" type="sibTrans" cxnId="{23C2A91F-6A65-4B7D-BD2C-0BB6C4BD618C}">
      <dgm:prSet/>
      <dgm:spPr/>
      <dgm:t>
        <a:bodyPr/>
        <a:lstStyle/>
        <a:p>
          <a:endParaRPr lang="en-US" b="0">
            <a:solidFill>
              <a:schemeClr val="tx1"/>
            </a:solidFill>
          </a:endParaRPr>
        </a:p>
      </dgm:t>
    </dgm:pt>
    <dgm:pt modelId="{B91EAE53-889A-46D0-9017-40353EC738C9}" type="pres">
      <dgm:prSet presAssocID="{6F025612-D154-4DFC-92BC-EF2C1B8B8E89}" presName="cycle" presStyleCnt="0">
        <dgm:presLayoutVars>
          <dgm:chMax val="1"/>
          <dgm:dir/>
          <dgm:animLvl val="ctr"/>
          <dgm:resizeHandles val="exact"/>
        </dgm:presLayoutVars>
      </dgm:prSet>
      <dgm:spPr/>
      <dgm:t>
        <a:bodyPr/>
        <a:lstStyle/>
        <a:p>
          <a:endParaRPr lang="en-GB"/>
        </a:p>
      </dgm:t>
    </dgm:pt>
    <dgm:pt modelId="{8722ACA4-9030-4961-818D-0972DD43912C}" type="pres">
      <dgm:prSet presAssocID="{53DC5E36-AD5D-4668-8EE2-86D2D80CAC1A}" presName="centerShape" presStyleLbl="node0" presStyleIdx="0" presStyleCnt="1" custScaleX="77663" custScaleY="73523"/>
      <dgm:spPr>
        <a:xfrm>
          <a:off x="1147286" y="1342009"/>
          <a:ext cx="1058227" cy="1058227"/>
        </a:xfrm>
        <a:prstGeom prst="ellipse">
          <a:avLst/>
        </a:prstGeom>
      </dgm:spPr>
      <dgm:t>
        <a:bodyPr/>
        <a:lstStyle/>
        <a:p>
          <a:endParaRPr lang="en-GB"/>
        </a:p>
      </dgm:t>
    </dgm:pt>
    <dgm:pt modelId="{E448B4B5-7068-4178-A7F9-5303C5F21C90}" type="pres">
      <dgm:prSet presAssocID="{4384F267-D1B1-4CC0-A559-A0BFEB970EDA}" presName="parTrans" presStyleLbl="bgSibTrans2D1" presStyleIdx="0" presStyleCnt="3"/>
      <dgm:spPr>
        <a:prstGeom prst="leftArrow">
          <a:avLst>
            <a:gd name="adj1" fmla="val 60000"/>
            <a:gd name="adj2" fmla="val 50000"/>
          </a:avLst>
        </a:prstGeom>
      </dgm:spPr>
      <dgm:t>
        <a:bodyPr/>
        <a:lstStyle/>
        <a:p>
          <a:endParaRPr lang="en-GB"/>
        </a:p>
      </dgm:t>
    </dgm:pt>
    <dgm:pt modelId="{51CA0DD2-6935-45FC-A798-FAEA764B7DC3}" type="pres">
      <dgm:prSet presAssocID="{4440A655-853D-4E5E-BA1D-DBD95A0F1675}" presName="node" presStyleLbl="node1" presStyleIdx="0" presStyleCnt="3" custScaleX="100713" custScaleY="75544" custRadScaleRad="115080" custRadScaleInc="-5555">
        <dgm:presLayoutVars>
          <dgm:bulletEnabled val="1"/>
        </dgm:presLayoutVars>
      </dgm:prSet>
      <dgm:spPr>
        <a:xfrm>
          <a:off x="1671" y="648304"/>
          <a:ext cx="1005316" cy="804252"/>
        </a:xfrm>
        <a:prstGeom prst="roundRect">
          <a:avLst>
            <a:gd name="adj" fmla="val 10000"/>
          </a:avLst>
        </a:prstGeom>
      </dgm:spPr>
      <dgm:t>
        <a:bodyPr/>
        <a:lstStyle/>
        <a:p>
          <a:endParaRPr lang="en-GB"/>
        </a:p>
      </dgm:t>
    </dgm:pt>
    <dgm:pt modelId="{6F729722-486A-42EA-9A0C-29FA9CC293AE}" type="pres">
      <dgm:prSet presAssocID="{5C92C235-D4B8-44DC-A661-99539CCD5657}" presName="parTrans" presStyleLbl="bgSibTrans2D1" presStyleIdx="1" presStyleCnt="3"/>
      <dgm:spPr>
        <a:prstGeom prst="leftArrow">
          <a:avLst>
            <a:gd name="adj1" fmla="val 60000"/>
            <a:gd name="adj2" fmla="val 50000"/>
          </a:avLst>
        </a:prstGeom>
      </dgm:spPr>
      <dgm:t>
        <a:bodyPr/>
        <a:lstStyle/>
        <a:p>
          <a:endParaRPr lang="en-GB"/>
        </a:p>
      </dgm:t>
    </dgm:pt>
    <dgm:pt modelId="{88E132E5-AEAF-4134-87A9-9161A28EB0CC}" type="pres">
      <dgm:prSet presAssocID="{EE189B08-F0CD-4CEE-A8BB-27AF38C92289}" presName="node" presStyleLbl="node1" presStyleIdx="1" presStyleCnt="3" custScaleX="101337" custScaleY="72500">
        <dgm:presLayoutVars>
          <dgm:bulletEnabled val="1"/>
        </dgm:presLayoutVars>
      </dgm:prSet>
      <dgm:spPr>
        <a:xfrm>
          <a:off x="1173741" y="38163"/>
          <a:ext cx="1005316" cy="804252"/>
        </a:xfrm>
        <a:prstGeom prst="roundRect">
          <a:avLst>
            <a:gd name="adj" fmla="val 10000"/>
          </a:avLst>
        </a:prstGeom>
      </dgm:spPr>
      <dgm:t>
        <a:bodyPr/>
        <a:lstStyle/>
        <a:p>
          <a:endParaRPr lang="en-GB"/>
        </a:p>
      </dgm:t>
    </dgm:pt>
    <dgm:pt modelId="{82084F9C-3946-41AC-9B48-1A93D86BB0C3}" type="pres">
      <dgm:prSet presAssocID="{9B250026-DC73-4523-9E55-EB9302F934F0}" presName="parTrans" presStyleLbl="bgSibTrans2D1" presStyleIdx="2" presStyleCnt="3" custLinFactNeighborX="-6845"/>
      <dgm:spPr>
        <a:prstGeom prst="leftArrow">
          <a:avLst>
            <a:gd name="adj1" fmla="val 60000"/>
            <a:gd name="adj2" fmla="val 50000"/>
          </a:avLst>
        </a:prstGeom>
      </dgm:spPr>
      <dgm:t>
        <a:bodyPr/>
        <a:lstStyle/>
        <a:p>
          <a:endParaRPr lang="en-GB"/>
        </a:p>
      </dgm:t>
    </dgm:pt>
    <dgm:pt modelId="{A2FB5BC2-B31B-4313-A1EA-87708775C0C0}" type="pres">
      <dgm:prSet presAssocID="{592866D1-ABA7-47DE-B363-F9FF02C1AFDA}" presName="node" presStyleLbl="node1" presStyleIdx="2" presStyleCnt="3" custScaleX="104724" custScaleY="77259">
        <dgm:presLayoutVars>
          <dgm:bulletEnabled val="1"/>
        </dgm:presLayoutVars>
      </dgm:prSet>
      <dgm:spPr>
        <a:xfrm>
          <a:off x="2345812" y="648304"/>
          <a:ext cx="1005316" cy="804252"/>
        </a:xfrm>
        <a:prstGeom prst="roundRect">
          <a:avLst>
            <a:gd name="adj" fmla="val 10000"/>
          </a:avLst>
        </a:prstGeom>
      </dgm:spPr>
      <dgm:t>
        <a:bodyPr/>
        <a:lstStyle/>
        <a:p>
          <a:endParaRPr lang="en-GB"/>
        </a:p>
      </dgm:t>
    </dgm:pt>
  </dgm:ptLst>
  <dgm:cxnLst>
    <dgm:cxn modelId="{1DF9DCFF-80D2-4FEF-B512-EB5315147B2B}" type="presOf" srcId="{4440A655-853D-4E5E-BA1D-DBD95A0F1675}" destId="{51CA0DD2-6935-45FC-A798-FAEA764B7DC3}" srcOrd="0" destOrd="0" presId="urn:microsoft.com/office/officeart/2005/8/layout/radial4"/>
    <dgm:cxn modelId="{F9DB1E4D-D960-4254-80E8-092A0A207D75}" srcId="{6F025612-D154-4DFC-92BC-EF2C1B8B8E89}" destId="{53DC5E36-AD5D-4668-8EE2-86D2D80CAC1A}" srcOrd="0" destOrd="0" parTransId="{1CC2DFDF-0582-42C2-B288-12BEC9439F1C}" sibTransId="{598A305D-F03C-4789-A688-7C3AA19E2FE0}"/>
    <dgm:cxn modelId="{D104CF69-E070-4270-8211-2E8AFAA9736B}" type="presOf" srcId="{53DC5E36-AD5D-4668-8EE2-86D2D80CAC1A}" destId="{8722ACA4-9030-4961-818D-0972DD43912C}" srcOrd="0" destOrd="0" presId="urn:microsoft.com/office/officeart/2005/8/layout/radial4"/>
    <dgm:cxn modelId="{C2B2401A-2782-4D92-BD2B-28690E8CB6CC}" type="presOf" srcId="{EE189B08-F0CD-4CEE-A8BB-27AF38C92289}" destId="{88E132E5-AEAF-4134-87A9-9161A28EB0CC}" srcOrd="0" destOrd="0" presId="urn:microsoft.com/office/officeart/2005/8/layout/radial4"/>
    <dgm:cxn modelId="{753EE9E8-224A-4933-BFBD-626D91861500}" type="presOf" srcId="{6F025612-D154-4DFC-92BC-EF2C1B8B8E89}" destId="{B91EAE53-889A-46D0-9017-40353EC738C9}" srcOrd="0" destOrd="0" presId="urn:microsoft.com/office/officeart/2005/8/layout/radial4"/>
    <dgm:cxn modelId="{63B7F6AE-D360-439D-9D17-7EE4DB674B4C}" srcId="{53DC5E36-AD5D-4668-8EE2-86D2D80CAC1A}" destId="{EE189B08-F0CD-4CEE-A8BB-27AF38C92289}" srcOrd="1" destOrd="0" parTransId="{5C92C235-D4B8-44DC-A661-99539CCD5657}" sibTransId="{D7FB8B87-6DB2-4B1B-A32D-A13CC64DC89F}"/>
    <dgm:cxn modelId="{314C1E56-24C4-4A7E-BE75-A8EF8ED26F90}" srcId="{53DC5E36-AD5D-4668-8EE2-86D2D80CAC1A}" destId="{4440A655-853D-4E5E-BA1D-DBD95A0F1675}" srcOrd="0" destOrd="0" parTransId="{4384F267-D1B1-4CC0-A559-A0BFEB970EDA}" sibTransId="{1C106ABB-407A-4C8A-8182-02C40BBC474B}"/>
    <dgm:cxn modelId="{06DD8A65-BC90-4028-9992-691EA59D7E21}" type="presOf" srcId="{592866D1-ABA7-47DE-B363-F9FF02C1AFDA}" destId="{A2FB5BC2-B31B-4313-A1EA-87708775C0C0}" srcOrd="0" destOrd="0" presId="urn:microsoft.com/office/officeart/2005/8/layout/radial4"/>
    <dgm:cxn modelId="{4F1A8C14-599B-46FE-9246-3769BB5376F6}" type="presOf" srcId="{5C92C235-D4B8-44DC-A661-99539CCD5657}" destId="{6F729722-486A-42EA-9A0C-29FA9CC293AE}" srcOrd="0" destOrd="0" presId="urn:microsoft.com/office/officeart/2005/8/layout/radial4"/>
    <dgm:cxn modelId="{D61A5DAF-9A4A-42FD-B3CE-FAFBF2582B67}" type="presOf" srcId="{4384F267-D1B1-4CC0-A559-A0BFEB970EDA}" destId="{E448B4B5-7068-4178-A7F9-5303C5F21C90}" srcOrd="0" destOrd="0" presId="urn:microsoft.com/office/officeart/2005/8/layout/radial4"/>
    <dgm:cxn modelId="{503605BF-DC8B-4F1D-A6EE-79E4D2D2BEC1}" type="presOf" srcId="{9B250026-DC73-4523-9E55-EB9302F934F0}" destId="{82084F9C-3946-41AC-9B48-1A93D86BB0C3}" srcOrd="0" destOrd="0" presId="urn:microsoft.com/office/officeart/2005/8/layout/radial4"/>
    <dgm:cxn modelId="{23C2A91F-6A65-4B7D-BD2C-0BB6C4BD618C}" srcId="{53DC5E36-AD5D-4668-8EE2-86D2D80CAC1A}" destId="{592866D1-ABA7-47DE-B363-F9FF02C1AFDA}" srcOrd="2" destOrd="0" parTransId="{9B250026-DC73-4523-9E55-EB9302F934F0}" sibTransId="{E7509E2A-8FC4-4816-BB18-923EEF5F9D3E}"/>
    <dgm:cxn modelId="{BA40BFF2-A077-4857-BF52-5949CCFEF802}" type="presParOf" srcId="{B91EAE53-889A-46D0-9017-40353EC738C9}" destId="{8722ACA4-9030-4961-818D-0972DD43912C}" srcOrd="0" destOrd="0" presId="urn:microsoft.com/office/officeart/2005/8/layout/radial4"/>
    <dgm:cxn modelId="{4E90EC9C-2920-4FE1-8BBB-11A04345C9CB}" type="presParOf" srcId="{B91EAE53-889A-46D0-9017-40353EC738C9}" destId="{E448B4B5-7068-4178-A7F9-5303C5F21C90}" srcOrd="1" destOrd="0" presId="urn:microsoft.com/office/officeart/2005/8/layout/radial4"/>
    <dgm:cxn modelId="{F292128D-7712-4712-AF69-6DCE0C620B82}" type="presParOf" srcId="{B91EAE53-889A-46D0-9017-40353EC738C9}" destId="{51CA0DD2-6935-45FC-A798-FAEA764B7DC3}" srcOrd="2" destOrd="0" presId="urn:microsoft.com/office/officeart/2005/8/layout/radial4"/>
    <dgm:cxn modelId="{8899E56A-F8E5-4ADE-B9B8-A86D997014BD}" type="presParOf" srcId="{B91EAE53-889A-46D0-9017-40353EC738C9}" destId="{6F729722-486A-42EA-9A0C-29FA9CC293AE}" srcOrd="3" destOrd="0" presId="urn:microsoft.com/office/officeart/2005/8/layout/radial4"/>
    <dgm:cxn modelId="{89D84EEE-8863-4EEE-A070-344900B60B63}" type="presParOf" srcId="{B91EAE53-889A-46D0-9017-40353EC738C9}" destId="{88E132E5-AEAF-4134-87A9-9161A28EB0CC}" srcOrd="4" destOrd="0" presId="urn:microsoft.com/office/officeart/2005/8/layout/radial4"/>
    <dgm:cxn modelId="{020E8F51-B387-4C55-B2FA-D13A54B2CA51}" type="presParOf" srcId="{B91EAE53-889A-46D0-9017-40353EC738C9}" destId="{82084F9C-3946-41AC-9B48-1A93D86BB0C3}" srcOrd="5" destOrd="0" presId="urn:microsoft.com/office/officeart/2005/8/layout/radial4"/>
    <dgm:cxn modelId="{8675F298-9D03-49DD-823D-F5AAC1C7CB55}" type="presParOf" srcId="{B91EAE53-889A-46D0-9017-40353EC738C9}" destId="{A2FB5BC2-B31B-4313-A1EA-87708775C0C0}" srcOrd="6" destOrd="0" presId="urn:microsoft.com/office/officeart/2005/8/layout/radial4"/>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A5AA40-060B-446D-81C0-42521F03105F}">
      <dsp:nvSpPr>
        <dsp:cNvPr id="0" name=""/>
        <dsp:cNvSpPr/>
      </dsp:nvSpPr>
      <dsp:spPr>
        <a:xfrm>
          <a:off x="634364" y="0"/>
          <a:ext cx="7189470" cy="1812925"/>
        </a:xfrm>
        <a:prstGeom prst="rightArrow">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sp>
    <dsp:sp modelId="{6B734625-C9F7-425C-8F5C-D48597B43491}">
      <dsp:nvSpPr>
        <dsp:cNvPr id="0" name=""/>
        <dsp:cNvSpPr/>
      </dsp:nvSpPr>
      <dsp:spPr>
        <a:xfrm>
          <a:off x="0" y="557826"/>
          <a:ext cx="1467310" cy="697272"/>
        </a:xfrm>
        <a:prstGeom prst="roundRect">
          <a:avLst/>
        </a:prstGeom>
        <a:solidFill>
          <a:schemeClr val="tx2">
            <a:lumMod val="40000"/>
            <a:lumOff val="60000"/>
          </a:schemeClr>
        </a:solidFill>
        <a:ln w="12700" cap="flat" cmpd="sng" algn="ctr">
          <a:solidFill>
            <a:schemeClr val="bg1"/>
          </a:solid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100000"/>
            </a:lnSpc>
            <a:spcBef>
              <a:spcPct val="0"/>
            </a:spcBef>
            <a:spcAft>
              <a:spcPts val="0"/>
            </a:spcAft>
          </a:pPr>
          <a:r>
            <a:rPr lang="en-US" sz="1200" b="1" kern="1200" dirty="0" smtClean="0">
              <a:solidFill>
                <a:schemeClr val="tx1"/>
              </a:solidFill>
              <a:latin typeface="+mn-lt"/>
              <a:ea typeface="+mn-ea"/>
              <a:cs typeface="+mn-cs"/>
            </a:rPr>
            <a:t>Analysis</a:t>
          </a:r>
          <a:endParaRPr lang="en-US" sz="1200" b="1" kern="1200" dirty="0">
            <a:solidFill>
              <a:schemeClr val="tx1"/>
            </a:solidFill>
            <a:latin typeface="+mn-lt"/>
            <a:ea typeface="+mn-ea"/>
            <a:cs typeface="+mn-cs"/>
          </a:endParaRPr>
        </a:p>
      </dsp:txBody>
      <dsp:txXfrm>
        <a:off x="34038" y="591864"/>
        <a:ext cx="1399234" cy="629196"/>
      </dsp:txXfrm>
    </dsp:sp>
    <dsp:sp modelId="{4CE6CA4E-5BBC-4CC9-81B6-4CDFB952F98D}">
      <dsp:nvSpPr>
        <dsp:cNvPr id="0" name=""/>
        <dsp:cNvSpPr/>
      </dsp:nvSpPr>
      <dsp:spPr>
        <a:xfrm>
          <a:off x="1552707" y="543877"/>
          <a:ext cx="1663899" cy="725170"/>
        </a:xfrm>
        <a:prstGeom prst="roundRect">
          <a:avLst/>
        </a:prstGeom>
        <a:solidFill>
          <a:schemeClr val="tx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b="1" kern="1200" dirty="0" smtClean="0">
              <a:solidFill>
                <a:schemeClr val="tx1"/>
              </a:solidFill>
            </a:rPr>
            <a:t>Due-Diligence Phase</a:t>
          </a:r>
          <a:endParaRPr lang="en-US" sz="1300" b="1" kern="1200" dirty="0">
            <a:solidFill>
              <a:schemeClr val="tx1"/>
            </a:solidFill>
          </a:endParaRPr>
        </a:p>
      </dsp:txBody>
      <dsp:txXfrm>
        <a:off x="1588107" y="579277"/>
        <a:ext cx="1593099" cy="654370"/>
      </dsp:txXfrm>
    </dsp:sp>
    <dsp:sp modelId="{4FFEB5BC-78C1-4B02-95E1-7FFAD933EC46}">
      <dsp:nvSpPr>
        <dsp:cNvPr id="0" name=""/>
        <dsp:cNvSpPr/>
      </dsp:nvSpPr>
      <dsp:spPr>
        <a:xfrm>
          <a:off x="3298855" y="543877"/>
          <a:ext cx="1663899" cy="725170"/>
        </a:xfrm>
        <a:prstGeom prst="roundRect">
          <a:avLst/>
        </a:prstGeom>
        <a:solidFill>
          <a:schemeClr val="tx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b="1" kern="1200" dirty="0" smtClean="0">
              <a:solidFill>
                <a:schemeClr val="tx1"/>
              </a:solidFill>
            </a:rPr>
            <a:t>Transition Phase</a:t>
          </a:r>
          <a:endParaRPr lang="en-US" sz="1300" b="1" kern="1200" dirty="0">
            <a:solidFill>
              <a:schemeClr val="tx1"/>
            </a:solidFill>
          </a:endParaRPr>
        </a:p>
      </dsp:txBody>
      <dsp:txXfrm>
        <a:off x="3334255" y="579277"/>
        <a:ext cx="1593099" cy="654370"/>
      </dsp:txXfrm>
    </dsp:sp>
    <dsp:sp modelId="{022C556E-BC03-4FED-8004-46933E126B71}">
      <dsp:nvSpPr>
        <dsp:cNvPr id="0" name=""/>
        <dsp:cNvSpPr/>
      </dsp:nvSpPr>
      <dsp:spPr>
        <a:xfrm>
          <a:off x="5045002" y="543877"/>
          <a:ext cx="1663899" cy="725170"/>
        </a:xfrm>
        <a:prstGeom prst="roundRect">
          <a:avLst/>
        </a:prstGeom>
        <a:solidFill>
          <a:schemeClr val="tx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b="1" kern="1200" dirty="0" smtClean="0">
              <a:solidFill>
                <a:schemeClr val="tx1"/>
              </a:solidFill>
            </a:rPr>
            <a:t>Steady Transformation Phase</a:t>
          </a:r>
          <a:endParaRPr lang="en-US" sz="1300" b="1" kern="1200" dirty="0">
            <a:solidFill>
              <a:schemeClr val="tx1"/>
            </a:solidFill>
          </a:endParaRPr>
        </a:p>
      </dsp:txBody>
      <dsp:txXfrm>
        <a:off x="5080402" y="579277"/>
        <a:ext cx="1593099" cy="654370"/>
      </dsp:txXfrm>
    </dsp:sp>
    <dsp:sp modelId="{BCF49AC9-546C-4747-9B48-1BAB579F23CF}">
      <dsp:nvSpPr>
        <dsp:cNvPr id="0" name=""/>
        <dsp:cNvSpPr/>
      </dsp:nvSpPr>
      <dsp:spPr>
        <a:xfrm>
          <a:off x="6791150" y="543877"/>
          <a:ext cx="1663899" cy="725170"/>
        </a:xfrm>
        <a:prstGeom prst="roundRect">
          <a:avLst/>
        </a:prstGeom>
        <a:solidFill>
          <a:schemeClr val="tx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b="1" kern="1200" dirty="0" smtClean="0">
              <a:solidFill>
                <a:schemeClr val="tx1"/>
              </a:solidFill>
            </a:rPr>
            <a:t>Transition Completion</a:t>
          </a:r>
          <a:endParaRPr lang="en-US" sz="1300" b="1" kern="1200" dirty="0">
            <a:solidFill>
              <a:schemeClr val="tx1"/>
            </a:solidFill>
          </a:endParaRPr>
        </a:p>
      </dsp:txBody>
      <dsp:txXfrm>
        <a:off x="6826550" y="579277"/>
        <a:ext cx="1593099" cy="6543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22ACA4-9030-4961-818D-0972DD43912C}">
      <dsp:nvSpPr>
        <dsp:cNvPr id="0" name=""/>
        <dsp:cNvSpPr/>
      </dsp:nvSpPr>
      <dsp:spPr>
        <a:xfrm>
          <a:off x="3111140" y="3125635"/>
          <a:ext cx="1661752" cy="1573168"/>
        </a:xfrm>
        <a:prstGeom prst="ellipse">
          <a:avLst/>
        </a:prstGeom>
        <a:gradFill rotWithShape="0">
          <a:gsLst>
            <a:gs pos="0">
              <a:schemeClr val="bg1"/>
            </a:gs>
            <a:gs pos="50000">
              <a:srgbClr val="124F6D">
                <a:alpha val="82000"/>
              </a:srgbClr>
            </a:gs>
            <a:gs pos="100000">
              <a:srgbClr val="124F6D"/>
            </a:gs>
          </a:gsLst>
          <a:lin ang="16200000" scaled="1"/>
        </a:gradFill>
        <a:ln>
          <a:solidFill>
            <a:srgbClr val="CCECFF"/>
          </a:solidFill>
        </a:ln>
        <a:effectLst/>
        <a:scene3d>
          <a:camera prst="orthographicFront"/>
          <a:lightRig rig="flat" dir="t"/>
        </a:scene3d>
        <a:sp3d prstMaterial="dkEdge"/>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150000"/>
            </a:lnSpc>
            <a:spcBef>
              <a:spcPct val="0"/>
            </a:spcBef>
            <a:spcAft>
              <a:spcPct val="35000"/>
            </a:spcAft>
          </a:pPr>
          <a:r>
            <a:rPr lang="en-US" sz="1400" b="1" kern="1200" dirty="0" smtClean="0">
              <a:solidFill>
                <a:schemeClr val="bg1"/>
              </a:solidFill>
              <a:latin typeface="Calibri"/>
              <a:ea typeface="+mn-ea"/>
              <a:cs typeface="+mn-cs"/>
            </a:rPr>
            <a:t>Transformation Genre</a:t>
          </a:r>
          <a:endParaRPr lang="en-US" sz="1400" b="1" kern="1200" dirty="0">
            <a:solidFill>
              <a:schemeClr val="bg1"/>
            </a:solidFill>
            <a:latin typeface="Calibri"/>
            <a:ea typeface="+mn-ea"/>
            <a:cs typeface="+mn-cs"/>
          </a:endParaRPr>
        </a:p>
      </dsp:txBody>
      <dsp:txXfrm>
        <a:off x="3354498" y="3356020"/>
        <a:ext cx="1175036" cy="1112398"/>
      </dsp:txXfrm>
    </dsp:sp>
    <dsp:sp modelId="{E448B4B5-7068-4178-A7F9-5303C5F21C90}">
      <dsp:nvSpPr>
        <dsp:cNvPr id="0" name=""/>
        <dsp:cNvSpPr/>
      </dsp:nvSpPr>
      <dsp:spPr>
        <a:xfrm rot="12745487">
          <a:off x="829123" y="2422321"/>
          <a:ext cx="2494858" cy="609813"/>
        </a:xfrm>
        <a:prstGeom prst="leftArrow">
          <a:avLst>
            <a:gd name="adj1" fmla="val 60000"/>
            <a:gd name="adj2" fmla="val 50000"/>
          </a:avLst>
        </a:prstGeom>
        <a:solidFill>
          <a:srgbClr val="FADD85"/>
        </a:soli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51CA0DD2-6935-45FC-A798-FAEA764B7DC3}">
      <dsp:nvSpPr>
        <dsp:cNvPr id="0" name=""/>
        <dsp:cNvSpPr/>
      </dsp:nvSpPr>
      <dsp:spPr>
        <a:xfrm>
          <a:off x="0" y="1444129"/>
          <a:ext cx="2047204" cy="1228473"/>
        </a:xfrm>
        <a:prstGeom prst="roundRect">
          <a:avLst>
            <a:gd name="adj" fmla="val 10000"/>
          </a:avLst>
        </a:prstGeom>
        <a:solidFill>
          <a:srgbClr val="FADD85"/>
        </a:solidFill>
        <a:ln>
          <a:solidFill>
            <a:srgbClr val="C0504D">
              <a:lumMod val="20000"/>
              <a:lumOff val="80000"/>
            </a:srgbClr>
          </a:solidFill>
        </a:ln>
        <a:effectLst/>
        <a:scene3d>
          <a:camera prst="orthographicFront"/>
          <a:lightRig rig="flat" dir="t"/>
        </a:scene3d>
        <a:sp3d prstMaterial="dkEdge"/>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t" anchorCtr="0">
          <a:noAutofit/>
        </a:bodyPr>
        <a:lstStyle/>
        <a:p>
          <a:pPr lvl="0" algn="ctr" defTabSz="533400">
            <a:lnSpc>
              <a:spcPct val="90000"/>
            </a:lnSpc>
            <a:spcBef>
              <a:spcPct val="0"/>
            </a:spcBef>
            <a:spcAft>
              <a:spcPct val="35000"/>
            </a:spcAft>
          </a:pPr>
          <a:r>
            <a:rPr lang="en-US" sz="1200" b="1" kern="1200" dirty="0" smtClean="0"/>
            <a:t>Staff Augmentation/</a:t>
          </a:r>
        </a:p>
        <a:p>
          <a:pPr lvl="0" algn="ctr" defTabSz="533400">
            <a:lnSpc>
              <a:spcPct val="90000"/>
            </a:lnSpc>
            <a:spcBef>
              <a:spcPct val="0"/>
            </a:spcBef>
            <a:spcAft>
              <a:spcPct val="35000"/>
            </a:spcAft>
          </a:pPr>
          <a:r>
            <a:rPr lang="en-US" sz="1200" b="1" kern="1200" dirty="0" smtClean="0"/>
            <a:t>Consulting</a:t>
          </a:r>
        </a:p>
        <a:p>
          <a:pPr lvl="0" algn="ctr" defTabSz="533400">
            <a:lnSpc>
              <a:spcPct val="90000"/>
            </a:lnSpc>
            <a:spcBef>
              <a:spcPct val="0"/>
            </a:spcBef>
            <a:spcAft>
              <a:spcPct val="35000"/>
            </a:spcAft>
          </a:pPr>
          <a:r>
            <a:rPr lang="en-US" sz="1100" kern="1200" dirty="0" smtClean="0"/>
            <a:t>Augmenting the customer team by providing resources with specified skill sets and expertise</a:t>
          </a:r>
        </a:p>
      </dsp:txBody>
      <dsp:txXfrm>
        <a:off x="35981" y="1480110"/>
        <a:ext cx="1975242" cy="1156511"/>
      </dsp:txXfrm>
    </dsp:sp>
    <dsp:sp modelId="{6F729722-486A-42EA-9A0C-29FA9CC293AE}">
      <dsp:nvSpPr>
        <dsp:cNvPr id="0" name=""/>
        <dsp:cNvSpPr/>
      </dsp:nvSpPr>
      <dsp:spPr>
        <a:xfrm rot="16200000">
          <a:off x="2863793" y="1616998"/>
          <a:ext cx="2156446" cy="609813"/>
        </a:xfrm>
        <a:prstGeom prst="leftArrow">
          <a:avLst>
            <a:gd name="adj1" fmla="val 60000"/>
            <a:gd name="adj2" fmla="val 50000"/>
          </a:avLst>
        </a:prstGeom>
        <a:solidFill>
          <a:srgbClr val="DBEEF9"/>
        </a:solidFill>
        <a:ln>
          <a:solidFill>
            <a:srgbClr val="DBEEF9"/>
          </a:solid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88E132E5-AEAF-4134-87A9-9161A28EB0CC}">
      <dsp:nvSpPr>
        <dsp:cNvPr id="0" name=""/>
        <dsp:cNvSpPr/>
      </dsp:nvSpPr>
      <dsp:spPr>
        <a:xfrm>
          <a:off x="2912072" y="254195"/>
          <a:ext cx="2059888" cy="1178972"/>
        </a:xfrm>
        <a:prstGeom prst="roundRect">
          <a:avLst>
            <a:gd name="adj" fmla="val 10000"/>
          </a:avLst>
        </a:prstGeom>
        <a:solidFill>
          <a:srgbClr val="DBEEF9"/>
        </a:solidFill>
        <a:ln>
          <a:solidFill>
            <a:srgbClr val="DBEEF9"/>
          </a:solidFill>
        </a:ln>
        <a:effectLst/>
        <a:scene3d>
          <a:camera prst="orthographicFront"/>
          <a:lightRig rig="flat" dir="t"/>
        </a:scene3d>
        <a:sp3d prstMaterial="dkEdge"/>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en-US" sz="1200" b="1" kern="1200" dirty="0" smtClean="0"/>
            <a:t>Custom Projects</a:t>
          </a:r>
        </a:p>
        <a:p>
          <a:pPr lvl="0" algn="ctr" defTabSz="533400">
            <a:lnSpc>
              <a:spcPct val="90000"/>
            </a:lnSpc>
            <a:spcBef>
              <a:spcPct val="0"/>
            </a:spcBef>
            <a:spcAft>
              <a:spcPct val="35000"/>
            </a:spcAft>
          </a:pPr>
          <a:r>
            <a:rPr lang="en-US" sz="1100" kern="1200" dirty="0" smtClean="0"/>
            <a:t>Portions of work as custom project scope or one of engagement with time-bound completion. </a:t>
          </a:r>
          <a:endParaRPr lang="en-US" sz="1100" kern="1200" dirty="0"/>
        </a:p>
      </dsp:txBody>
      <dsp:txXfrm>
        <a:off x="2946603" y="288726"/>
        <a:ext cx="1990826" cy="1109910"/>
      </dsp:txXfrm>
    </dsp:sp>
    <dsp:sp modelId="{82084F9C-3946-41AC-9B48-1A93D86BB0C3}">
      <dsp:nvSpPr>
        <dsp:cNvPr id="0" name=""/>
        <dsp:cNvSpPr/>
      </dsp:nvSpPr>
      <dsp:spPr>
        <a:xfrm rot="19500000">
          <a:off x="4373270" y="2457882"/>
          <a:ext cx="2129131" cy="609813"/>
        </a:xfrm>
        <a:prstGeom prst="leftArrow">
          <a:avLst>
            <a:gd name="adj1" fmla="val 60000"/>
            <a:gd name="adj2" fmla="val 50000"/>
          </a:avLst>
        </a:prstGeom>
        <a:solidFill>
          <a:srgbClr val="9ADD97"/>
        </a:soli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A2FB5BC2-B31B-4313-A1EA-87708775C0C0}">
      <dsp:nvSpPr>
        <dsp:cNvPr id="0" name=""/>
        <dsp:cNvSpPr/>
      </dsp:nvSpPr>
      <dsp:spPr>
        <a:xfrm>
          <a:off x="5391248" y="1523997"/>
          <a:ext cx="2128736" cy="1256361"/>
        </a:xfrm>
        <a:prstGeom prst="roundRect">
          <a:avLst>
            <a:gd name="adj" fmla="val 10000"/>
          </a:avLst>
        </a:prstGeom>
        <a:solidFill>
          <a:srgbClr val="9ADD97"/>
        </a:solidFill>
        <a:ln>
          <a:solidFill>
            <a:srgbClr val="8064A2">
              <a:lumMod val="20000"/>
              <a:lumOff val="80000"/>
            </a:srgbClr>
          </a:solidFill>
        </a:ln>
        <a:effectLst/>
        <a:scene3d>
          <a:camera prst="orthographicFront"/>
          <a:lightRig rig="flat" dir="t"/>
        </a:scene3d>
        <a:sp3d prstMaterial="dkEdge"/>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en-US" sz="1200" b="1" kern="1200" dirty="0" smtClean="0"/>
            <a:t>Managed Services</a:t>
          </a:r>
        </a:p>
        <a:p>
          <a:pPr lvl="0" algn="ctr" defTabSz="533400">
            <a:lnSpc>
              <a:spcPct val="90000"/>
            </a:lnSpc>
            <a:spcBef>
              <a:spcPct val="0"/>
            </a:spcBef>
            <a:spcAft>
              <a:spcPct val="35000"/>
            </a:spcAft>
          </a:pPr>
          <a:r>
            <a:rPr lang="en-US" sz="1100" kern="1200" dirty="0" smtClean="0"/>
            <a:t>GAVS owns end-to-end life cycle with contractually committed SLAs and metrics, accepts specific responsibilities and risks</a:t>
          </a:r>
        </a:p>
      </dsp:txBody>
      <dsp:txXfrm>
        <a:off x="5428046" y="1560795"/>
        <a:ext cx="2055140" cy="118276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FC55500-3B79-44CC-9AF5-5C821A7EA909}" type="datetimeFigureOut">
              <a:rPr lang="en-US" smtClean="0"/>
              <a:pPr/>
              <a:t>5/15/2017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3367309-AD2C-423C-9F1F-E250C3A5C945}" type="slidenum">
              <a:rPr lang="en-US" smtClean="0"/>
              <a:pPr/>
              <a:t>‹#›</a:t>
            </a:fld>
            <a:endParaRPr lang="en-US" dirty="0"/>
          </a:p>
        </p:txBody>
      </p:sp>
    </p:spTree>
    <p:extLst>
      <p:ext uri="{BB962C8B-B14F-4D97-AF65-F5344CB8AC3E}">
        <p14:creationId xmlns:p14="http://schemas.microsoft.com/office/powerpoint/2010/main" val="28302233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62DE166-53CE-47E5-8454-4D9725618DB6}" type="datetimeFigureOut">
              <a:rPr lang="en-US"/>
              <a:pPr>
                <a:defRPr/>
              </a:pPr>
              <a:t>5/15/2017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3E64FBB1-13C8-4A1D-AA00-981663FCBA93}" type="slidenum">
              <a:rPr lang="en-US"/>
              <a:pPr>
                <a:defRPr/>
              </a:pPr>
              <a:t>‹#›</a:t>
            </a:fld>
            <a:endParaRPr lang="en-US" dirty="0"/>
          </a:p>
        </p:txBody>
      </p:sp>
    </p:spTree>
    <p:extLst>
      <p:ext uri="{BB962C8B-B14F-4D97-AF65-F5344CB8AC3E}">
        <p14:creationId xmlns:p14="http://schemas.microsoft.com/office/powerpoint/2010/main" val="6215113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pPr>
              <a:defRPr/>
            </a:pPr>
            <a:fld id="{3E64FBB1-13C8-4A1D-AA00-981663FCBA93}" type="slidenum">
              <a:rPr lang="en-US" smtClean="0"/>
              <a:pPr>
                <a:defRPr/>
              </a:pPr>
              <a:t>1</a:t>
            </a:fld>
            <a:endParaRPr lang="en-US" dirty="0"/>
          </a:p>
        </p:txBody>
      </p:sp>
    </p:spTree>
    <p:extLst>
      <p:ext uri="{BB962C8B-B14F-4D97-AF65-F5344CB8AC3E}">
        <p14:creationId xmlns:p14="http://schemas.microsoft.com/office/powerpoint/2010/main" val="2569622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pPr>
              <a:defRPr/>
            </a:pPr>
            <a:fld id="{3E64FBB1-13C8-4A1D-AA00-981663FCBA93}" type="slidenum">
              <a:rPr lang="en-US" smtClean="0"/>
              <a:pPr>
                <a:defRPr/>
              </a:pPr>
              <a:t>2</a:t>
            </a:fld>
            <a:endParaRPr lang="en-US" dirty="0"/>
          </a:p>
        </p:txBody>
      </p:sp>
    </p:spTree>
    <p:extLst>
      <p:ext uri="{BB962C8B-B14F-4D97-AF65-F5344CB8AC3E}">
        <p14:creationId xmlns:p14="http://schemas.microsoft.com/office/powerpoint/2010/main" val="524104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4" name="Rectangle 3"/>
          <p:cNvSpPr>
            <a:spLocks noChangeAspect="1"/>
          </p:cNvSpPr>
          <p:nvPr userDrawn="1"/>
        </p:nvSpPr>
        <p:spPr>
          <a:xfrm>
            <a:off x="0" y="3733800"/>
            <a:ext cx="914400" cy="9144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
        <p:nvSpPr>
          <p:cNvPr id="5" name="Rectangle 4"/>
          <p:cNvSpPr>
            <a:spLocks noChangeAspect="1"/>
          </p:cNvSpPr>
          <p:nvPr userDrawn="1"/>
        </p:nvSpPr>
        <p:spPr>
          <a:xfrm>
            <a:off x="0" y="2272352"/>
            <a:ext cx="914400" cy="9144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
        <p:nvSpPr>
          <p:cNvPr id="6" name="Rectangle 5"/>
          <p:cNvSpPr>
            <a:spLocks noChangeAspect="1"/>
          </p:cNvSpPr>
          <p:nvPr userDrawn="1"/>
        </p:nvSpPr>
        <p:spPr>
          <a:xfrm>
            <a:off x="8229600" y="3733800"/>
            <a:ext cx="914400" cy="9144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
        <p:nvSpPr>
          <p:cNvPr id="7" name="Rectangle 6"/>
          <p:cNvSpPr>
            <a:spLocks noChangeAspect="1"/>
          </p:cNvSpPr>
          <p:nvPr userDrawn="1"/>
        </p:nvSpPr>
        <p:spPr>
          <a:xfrm>
            <a:off x="8229600" y="2272352"/>
            <a:ext cx="914400" cy="9144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
        <p:nvSpPr>
          <p:cNvPr id="2" name="Title 1"/>
          <p:cNvSpPr>
            <a:spLocks noGrp="1"/>
          </p:cNvSpPr>
          <p:nvPr>
            <p:ph type="title"/>
          </p:nvPr>
        </p:nvSpPr>
        <p:spPr>
          <a:xfrm>
            <a:off x="685800" y="2716305"/>
            <a:ext cx="7772400" cy="1463040"/>
          </a:xfrm>
        </p:spPr>
        <p:style>
          <a:lnRef idx="1">
            <a:schemeClr val="accent1"/>
          </a:lnRef>
          <a:fillRef idx="2">
            <a:schemeClr val="accent1"/>
          </a:fillRef>
          <a:effectRef idx="1">
            <a:schemeClr val="accent1"/>
          </a:effectRef>
          <a:fontRef idx="none"/>
        </p:style>
        <p:txBody>
          <a:bodyPr>
            <a:noAutofit/>
          </a:bodyPr>
          <a:lstStyle>
            <a:lvl1pPr algn="ctr">
              <a:defRPr>
                <a:solidFill>
                  <a:srgbClr val="00179E"/>
                </a:solidFill>
                <a:latin typeface="+mj-lt"/>
              </a:defRPr>
            </a:lvl1pPr>
          </a:lstStyle>
          <a:p>
            <a:r>
              <a:rPr lang="en-US" dirty="0" smtClean="0"/>
              <a:t>Click to edit Master title style</a:t>
            </a:r>
            <a:endParaRPr lang="en-US" dirty="0"/>
          </a:p>
        </p:txBody>
      </p:sp>
      <p:sp>
        <p:nvSpPr>
          <p:cNvPr id="10" name="Footer Placeholder 9"/>
          <p:cNvSpPr>
            <a:spLocks noGrp="1"/>
          </p:cNvSpPr>
          <p:nvPr>
            <p:ph type="ftr" sz="quarter" idx="10"/>
          </p:nvPr>
        </p:nvSpPr>
        <p:spPr/>
        <p:txBody>
          <a:bodyPr/>
          <a:lstStyle/>
          <a:p>
            <a:r>
              <a:rPr lang="en-US" dirty="0" smtClean="0"/>
              <a:t>© 2017, GAVS Technologies</a:t>
            </a:r>
            <a:endParaRPr lang="en-US" dirty="0"/>
          </a:p>
        </p:txBody>
      </p:sp>
      <p:sp>
        <p:nvSpPr>
          <p:cNvPr id="11" name="Slide Number Placeholder 10"/>
          <p:cNvSpPr>
            <a:spLocks noGrp="1"/>
          </p:cNvSpPr>
          <p:nvPr>
            <p:ph type="sldNum" sz="quarter" idx="11"/>
          </p:nvPr>
        </p:nvSpPr>
        <p:spPr/>
        <p:txBody>
          <a:bodyPr/>
          <a:lstStyle/>
          <a:p>
            <a:fld id="{6D405A9F-E9E4-407E-86F8-DBCDA20C9FEA}" type="slidenum">
              <a:rPr lang="en-US" smtClean="0"/>
              <a:pPr/>
              <a:t>‹#›</a:t>
            </a:fld>
            <a:endParaRPr lang="en-US" dirty="0"/>
          </a:p>
        </p:txBody>
      </p:sp>
    </p:spTree>
    <p:extLst>
      <p:ext uri="{BB962C8B-B14F-4D97-AF65-F5344CB8AC3E}">
        <p14:creationId xmlns:p14="http://schemas.microsoft.com/office/powerpoint/2010/main" val="390226215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05839"/>
            <a:ext cx="8458200" cy="5029200"/>
          </a:xfrm>
        </p:spPr>
        <p:txBody>
          <a:bodyPr/>
          <a:lstStyle>
            <a:lvl1pPr marL="342900" indent="-342900" algn="l" rtl="0" eaLnBrk="0" fontAlgn="base" hangingPunct="0">
              <a:spcBef>
                <a:spcPct val="20000"/>
              </a:spcBef>
              <a:spcAft>
                <a:spcPct val="0"/>
              </a:spcAft>
              <a:buFont typeface="Wingdings" pitchFamily="2" charset="2"/>
              <a:buChar char="q"/>
              <a:defRPr lang="en-US" sz="1800" b="0" kern="1200" dirty="0" smtClean="0">
                <a:solidFill>
                  <a:schemeClr val="tx2"/>
                </a:solidFill>
                <a:latin typeface="+mn-lt"/>
                <a:ea typeface="+mn-ea"/>
                <a:cs typeface="+mn-cs"/>
              </a:defRPr>
            </a:lvl1pPr>
            <a:lvl2pPr indent="-342900" algn="l" rtl="0" eaLnBrk="0" fontAlgn="base" hangingPunct="0">
              <a:spcBef>
                <a:spcPct val="20000"/>
              </a:spcBef>
              <a:spcAft>
                <a:spcPct val="0"/>
              </a:spcAft>
              <a:defRPr lang="en-US" sz="1800" kern="1200" dirty="0" smtClean="0">
                <a:solidFill>
                  <a:schemeClr val="tx1"/>
                </a:solidFill>
                <a:latin typeface="+mn-lt"/>
                <a:ea typeface="+mn-ea"/>
                <a:cs typeface="+mn-cs"/>
              </a:defRPr>
            </a:lvl2pPr>
            <a:lvl3pPr indent="-342900" algn="l" rtl="0" eaLnBrk="0" fontAlgn="base" hangingPunct="0">
              <a:spcBef>
                <a:spcPct val="20000"/>
              </a:spcBef>
              <a:spcAft>
                <a:spcPct val="0"/>
              </a:spcAft>
              <a:defRPr lang="en-US" sz="1800" kern="1200" dirty="0" smtClean="0">
                <a:solidFill>
                  <a:srgbClr val="F67B00"/>
                </a:solidFill>
                <a:latin typeface="+mn-lt"/>
                <a:ea typeface="+mn-ea"/>
                <a:cs typeface="+mn-cs"/>
              </a:defRPr>
            </a:lvl3pPr>
            <a:lvl4pPr indent="-342900" algn="l" rtl="0" eaLnBrk="0" fontAlgn="base" hangingPunct="0">
              <a:spcBef>
                <a:spcPct val="20000"/>
              </a:spcBef>
              <a:spcAft>
                <a:spcPct val="0"/>
              </a:spcAft>
              <a:defRPr lang="en-US" sz="1600" kern="1200" dirty="0" smtClean="0">
                <a:solidFill>
                  <a:schemeClr val="tx1"/>
                </a:solidFill>
                <a:latin typeface="+mn-lt"/>
                <a:ea typeface="+mn-ea"/>
                <a:cs typeface="+mn-cs"/>
              </a:defRPr>
            </a:lvl4pPr>
            <a:lvl5pPr indent="-342900" algn="l" rtl="0" eaLnBrk="0" fontAlgn="base" hangingPunct="0">
              <a:spcBef>
                <a:spcPct val="20000"/>
              </a:spcBef>
              <a:spcAft>
                <a:spcPct val="0"/>
              </a:spcAft>
              <a:defRPr lang="en-US" sz="1400" kern="1200" dirty="0">
                <a:solidFill>
                  <a:srgbClr val="F67B00"/>
                </a:solidFill>
                <a:latin typeface="+mn-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6" name="Straight Connector 5"/>
          <p:cNvCxnSpPr/>
          <p:nvPr userDrawn="1"/>
        </p:nvCxnSpPr>
        <p:spPr>
          <a:xfrm>
            <a:off x="457200" y="914401"/>
            <a:ext cx="8229600" cy="1587"/>
          </a:xfrm>
          <a:prstGeom prst="line">
            <a:avLst/>
          </a:prstGeom>
          <a:ln>
            <a:solidFill>
              <a:srgbClr val="FF7200"/>
            </a:solidFill>
          </a:ln>
        </p:spPr>
        <p:style>
          <a:lnRef idx="1">
            <a:schemeClr val="accent1"/>
          </a:lnRef>
          <a:fillRef idx="0">
            <a:schemeClr val="accent1"/>
          </a:fillRef>
          <a:effectRef idx="0">
            <a:schemeClr val="accent1"/>
          </a:effectRef>
          <a:fontRef idx="minor">
            <a:schemeClr val="tx1"/>
          </a:fontRef>
        </p:style>
      </p:cxnSp>
      <p:sp>
        <p:nvSpPr>
          <p:cNvPr id="12" name="Title 11"/>
          <p:cNvSpPr>
            <a:spLocks noGrp="1"/>
          </p:cNvSpPr>
          <p:nvPr>
            <p:ph type="title"/>
          </p:nvPr>
        </p:nvSpPr>
        <p:spPr/>
        <p:txBody>
          <a:bodyPr/>
          <a:lstStyle/>
          <a:p>
            <a:r>
              <a:rPr lang="en-US" dirty="0" smtClean="0"/>
              <a:t>Click to edit Master title style</a:t>
            </a:r>
            <a:endParaRPr lang="en-US" dirty="0"/>
          </a:p>
        </p:txBody>
      </p:sp>
      <p:sp>
        <p:nvSpPr>
          <p:cNvPr id="15" name="Footer Placeholder 14"/>
          <p:cNvSpPr>
            <a:spLocks noGrp="1"/>
          </p:cNvSpPr>
          <p:nvPr>
            <p:ph type="ftr" sz="quarter" idx="10"/>
          </p:nvPr>
        </p:nvSpPr>
        <p:spPr/>
        <p:txBody>
          <a:bodyPr/>
          <a:lstStyle/>
          <a:p>
            <a:r>
              <a:rPr lang="en-US" dirty="0" smtClean="0"/>
              <a:t>© 2017, GAVS Technologies</a:t>
            </a:r>
            <a:endParaRPr lang="en-US" dirty="0"/>
          </a:p>
        </p:txBody>
      </p:sp>
      <p:sp>
        <p:nvSpPr>
          <p:cNvPr id="16" name="Slide Number Placeholder 15"/>
          <p:cNvSpPr>
            <a:spLocks noGrp="1"/>
          </p:cNvSpPr>
          <p:nvPr>
            <p:ph type="sldNum" sz="quarter" idx="11"/>
          </p:nvPr>
        </p:nvSpPr>
        <p:spPr/>
        <p:txBody>
          <a:bodyPr/>
          <a:lstStyle/>
          <a:p>
            <a:fld id="{6D405A9F-E9E4-407E-86F8-DBCDA20C9FEA}" type="slidenum">
              <a:rPr lang="en-US" smtClean="0"/>
              <a:pPr/>
              <a:t>‹#›</a:t>
            </a:fld>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381000"/>
            <a:ext cx="7467600" cy="46166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lvl="0"/>
            <a:r>
              <a:rPr lang="en-US" dirty="0" smtClean="0"/>
              <a:t>Click to edit Master title style</a:t>
            </a:r>
          </a:p>
        </p:txBody>
      </p:sp>
      <p:sp>
        <p:nvSpPr>
          <p:cNvPr id="1027" name="Text Placeholder 2"/>
          <p:cNvSpPr>
            <a:spLocks noGrp="1"/>
          </p:cNvSpPr>
          <p:nvPr>
            <p:ph type="body" idx="1"/>
          </p:nvPr>
        </p:nvSpPr>
        <p:spPr bwMode="auto">
          <a:xfrm>
            <a:off x="457200" y="1295400"/>
            <a:ext cx="82296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grpSp>
        <p:nvGrpSpPr>
          <p:cNvPr id="4" name="Group 3"/>
          <p:cNvGrpSpPr/>
          <p:nvPr/>
        </p:nvGrpSpPr>
        <p:grpSpPr>
          <a:xfrm>
            <a:off x="-22684" y="5939011"/>
            <a:ext cx="3680284" cy="932436"/>
            <a:chOff x="-22684" y="5939011"/>
            <a:chExt cx="3680284" cy="932436"/>
          </a:xfrm>
        </p:grpSpPr>
        <p:sp>
          <p:nvSpPr>
            <p:cNvPr id="15" name="Freeform 14"/>
            <p:cNvSpPr>
              <a:spLocks/>
            </p:cNvSpPr>
            <p:nvPr userDrawn="1"/>
          </p:nvSpPr>
          <p:spPr bwMode="auto">
            <a:xfrm>
              <a:off x="0" y="5944937"/>
              <a:ext cx="3657600" cy="9144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Freeform 15"/>
            <p:cNvSpPr>
              <a:spLocks/>
            </p:cNvSpPr>
            <p:nvPr userDrawn="1"/>
          </p:nvSpPr>
          <p:spPr bwMode="auto">
            <a:xfrm>
              <a:off x="-13447" y="5939011"/>
              <a:ext cx="2834640" cy="9144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FF7200"/>
            </a:solidFill>
            <a:ln w="9525" cap="flat" cmpd="sng" algn="ctr">
              <a:solidFill>
                <a:srgbClr val="FF7200"/>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Right Triangle 16"/>
            <p:cNvSpPr>
              <a:spLocks/>
            </p:cNvSpPr>
            <p:nvPr userDrawn="1"/>
          </p:nvSpPr>
          <p:spPr bwMode="auto">
            <a:xfrm>
              <a:off x="-13447" y="5957047"/>
              <a:ext cx="2286000" cy="914400"/>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8" name="Straight Connector 17"/>
            <p:cNvCxnSpPr/>
            <p:nvPr userDrawn="1"/>
          </p:nvCxnSpPr>
          <p:spPr>
            <a:xfrm>
              <a:off x="-22684" y="5939464"/>
              <a:ext cx="2286000" cy="914400"/>
            </a:xfrm>
            <a:prstGeom prst="line">
              <a:avLst/>
            </a:prstGeom>
            <a:noFill/>
            <a:ln w="12065" cap="flat" cmpd="sng" algn="ctr">
              <a:solidFill>
                <a:srgbClr val="FF7200"/>
              </a:soli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2" name="Slide Number Placeholder 1"/>
          <p:cNvSpPr>
            <a:spLocks noGrp="1"/>
          </p:cNvSpPr>
          <p:nvPr>
            <p:ph type="sldNum" sz="quarter" idx="4"/>
          </p:nvPr>
        </p:nvSpPr>
        <p:spPr>
          <a:xfrm>
            <a:off x="45720" y="6446520"/>
            <a:ext cx="457200" cy="365125"/>
          </a:xfrm>
          <a:prstGeom prst="rect">
            <a:avLst/>
          </a:prstGeom>
          <a:noFill/>
        </p:spPr>
        <p:txBody>
          <a:bodyPr vert="horz" lIns="91440" tIns="45720" rIns="91440" bIns="45720" rtlCol="0" anchor="ctr"/>
          <a:lstStyle>
            <a:lvl1pPr algn="r">
              <a:defRPr sz="1200" b="1">
                <a:solidFill>
                  <a:schemeClr val="bg1"/>
                </a:solidFill>
                <a:latin typeface="+mj-lt"/>
              </a:defRPr>
            </a:lvl1pPr>
          </a:lstStyle>
          <a:p>
            <a:fld id="{6D405A9F-E9E4-407E-86F8-DBCDA20C9FEA}" type="slidenum">
              <a:rPr lang="en-US" smtClean="0"/>
              <a:pPr/>
              <a:t>‹#›</a:t>
            </a:fld>
            <a:endParaRPr lang="en-US" dirty="0"/>
          </a:p>
        </p:txBody>
      </p:sp>
      <p:sp>
        <p:nvSpPr>
          <p:cNvPr id="3" name="Footer Placeholder 2"/>
          <p:cNvSpPr>
            <a:spLocks noGrp="1"/>
          </p:cNvSpPr>
          <p:nvPr>
            <p:ph type="ftr" sz="quarter" idx="3"/>
          </p:nvPr>
        </p:nvSpPr>
        <p:spPr>
          <a:xfrm>
            <a:off x="3200400" y="6492240"/>
            <a:ext cx="2743200" cy="365125"/>
          </a:xfrm>
          <a:prstGeom prst="rect">
            <a:avLst/>
          </a:prstGeom>
        </p:spPr>
        <p:txBody>
          <a:bodyPr vert="horz" lIns="91440" tIns="45720" rIns="91440" bIns="45720" rtlCol="0" anchor="ctr"/>
          <a:lstStyle>
            <a:lvl1pPr algn="ctr">
              <a:defRPr sz="1200">
                <a:solidFill>
                  <a:srgbClr val="002060"/>
                </a:solidFill>
                <a:latin typeface="+mj-lt"/>
              </a:defRPr>
            </a:lvl1pPr>
          </a:lstStyle>
          <a:p>
            <a:r>
              <a:rPr lang="en-US" dirty="0" smtClean="0"/>
              <a:t>© 2017, GAVS Technologies</a:t>
            </a:r>
            <a:endParaRPr lang="en-US" dirty="0"/>
          </a:p>
        </p:txBody>
      </p:sp>
      <p:sp>
        <p:nvSpPr>
          <p:cNvPr id="14" name="Rectangle 13"/>
          <p:cNvSpPr>
            <a:spLocks noChangeArrowheads="1"/>
          </p:cNvSpPr>
          <p:nvPr/>
        </p:nvSpPr>
        <p:spPr bwMode="auto">
          <a:xfrm>
            <a:off x="0" y="0"/>
            <a:ext cx="9144000" cy="381000"/>
          </a:xfrm>
          <a:prstGeom prst="rect">
            <a:avLst/>
          </a:prstGeom>
          <a:gradFill rotWithShape="0">
            <a:gsLst>
              <a:gs pos="0">
                <a:schemeClr val="accent1"/>
              </a:gs>
              <a:gs pos="100000">
                <a:srgbClr val="1E85B4"/>
              </a:gs>
            </a:gsLst>
            <a:lin ang="0" scaled="1"/>
          </a:gradFill>
          <a:ln w="9525">
            <a:noFill/>
            <a:miter lim="800000"/>
            <a:headEnd/>
            <a:tailEnd/>
          </a:ln>
        </p:spPr>
        <p:txBody>
          <a:bodyPr wrap="none" anchor="ctr"/>
          <a:lstStyle/>
          <a:p>
            <a:pPr fontAlgn="auto">
              <a:spcBef>
                <a:spcPts val="0"/>
              </a:spcBef>
              <a:spcAft>
                <a:spcPts val="0"/>
              </a:spcAft>
              <a:defRPr/>
            </a:pPr>
            <a:endParaRPr lang="en-US" dirty="0">
              <a:solidFill>
                <a:srgbClr val="000000"/>
              </a:solidFill>
              <a:latin typeface="Arial" charset="0"/>
              <a:ea typeface="ＭＳ Ｐゴシック" charset="-128"/>
              <a:cs typeface="ＭＳ Ｐゴシック" charset="-128"/>
            </a:endParaRPr>
          </a:p>
        </p:txBody>
      </p:sp>
      <p:pic>
        <p:nvPicPr>
          <p:cNvPr id="13" name="Picture 12" descr="cid:image001.png@01D26C20.E04187F0"/>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86700" y="6412210"/>
            <a:ext cx="904875" cy="314325"/>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4326" r:id="rId1"/>
    <p:sldLayoutId id="2147484322" r:id="rId2"/>
  </p:sldLayoutIdLst>
  <p:timing>
    <p:tnLst>
      <p:par>
        <p:cTn id="1" dur="indefinite" restart="never" nodeType="tmRoot"/>
      </p:par>
    </p:tnLst>
  </p:timing>
  <p:hf hdr="0" dt="0"/>
  <p:txStyles>
    <p:titleStyle>
      <a:lvl1pPr algn="l" rtl="0" eaLnBrk="0" fontAlgn="base" hangingPunct="0">
        <a:spcBef>
          <a:spcPct val="0"/>
        </a:spcBef>
        <a:spcAft>
          <a:spcPct val="0"/>
        </a:spcAft>
        <a:defRPr sz="2400" b="0" kern="1200">
          <a:solidFill>
            <a:schemeClr val="tx2"/>
          </a:solidFill>
          <a:latin typeface="+mj-lt"/>
          <a:ea typeface="+mj-ea"/>
          <a:cs typeface="Arial" pitchFamily="34" charset="0"/>
        </a:defRPr>
      </a:lvl1pPr>
      <a:lvl2pPr algn="l" rtl="0" eaLnBrk="0" fontAlgn="base" hangingPunct="0">
        <a:spcBef>
          <a:spcPct val="0"/>
        </a:spcBef>
        <a:spcAft>
          <a:spcPct val="0"/>
        </a:spcAft>
        <a:defRPr sz="2800" b="1">
          <a:solidFill>
            <a:schemeClr val="tx2"/>
          </a:solidFill>
          <a:latin typeface="Arial" charset="0"/>
          <a:cs typeface="Arial" charset="0"/>
        </a:defRPr>
      </a:lvl2pPr>
      <a:lvl3pPr algn="l" rtl="0" eaLnBrk="0" fontAlgn="base" hangingPunct="0">
        <a:spcBef>
          <a:spcPct val="0"/>
        </a:spcBef>
        <a:spcAft>
          <a:spcPct val="0"/>
        </a:spcAft>
        <a:defRPr sz="2800" b="1">
          <a:solidFill>
            <a:schemeClr val="tx2"/>
          </a:solidFill>
          <a:latin typeface="Arial" charset="0"/>
          <a:cs typeface="Arial" charset="0"/>
        </a:defRPr>
      </a:lvl3pPr>
      <a:lvl4pPr algn="l" rtl="0" eaLnBrk="0" fontAlgn="base" hangingPunct="0">
        <a:spcBef>
          <a:spcPct val="0"/>
        </a:spcBef>
        <a:spcAft>
          <a:spcPct val="0"/>
        </a:spcAft>
        <a:defRPr sz="2800" b="1">
          <a:solidFill>
            <a:schemeClr val="tx2"/>
          </a:solidFill>
          <a:latin typeface="Arial" charset="0"/>
          <a:cs typeface="Arial" charset="0"/>
        </a:defRPr>
      </a:lvl4pPr>
      <a:lvl5pPr algn="l" rtl="0" eaLnBrk="0" fontAlgn="base" hangingPunct="0">
        <a:spcBef>
          <a:spcPct val="0"/>
        </a:spcBef>
        <a:spcAft>
          <a:spcPct val="0"/>
        </a:spcAft>
        <a:defRPr sz="2800" b="1">
          <a:solidFill>
            <a:schemeClr val="tx2"/>
          </a:solidFill>
          <a:latin typeface="Arial" charset="0"/>
          <a:cs typeface="Arial"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SzPct val="75000"/>
        <a:buFont typeface="Arial" charset="0"/>
        <a:buChar char="►"/>
        <a:defRPr sz="2400" b="1" kern="1200">
          <a:solidFill>
            <a:schemeClr val="tx2"/>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rgbClr val="F67B00"/>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400" kern="1200">
          <a:solidFill>
            <a:srgbClr val="F67B0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 2017, GAVS Technologies</a:t>
            </a:r>
            <a:endParaRPr lang="en-US" dirty="0"/>
          </a:p>
        </p:txBody>
      </p:sp>
      <p:sp>
        <p:nvSpPr>
          <p:cNvPr id="5" name="Slide Number Placeholder 4"/>
          <p:cNvSpPr>
            <a:spLocks noGrp="1"/>
          </p:cNvSpPr>
          <p:nvPr>
            <p:ph type="sldNum" sz="quarter" idx="11"/>
          </p:nvPr>
        </p:nvSpPr>
        <p:spPr/>
        <p:txBody>
          <a:bodyPr/>
          <a:lstStyle/>
          <a:p>
            <a:fld id="{6D405A9F-E9E4-407E-86F8-DBCDA20C9FEA}" type="slidenum">
              <a:rPr lang="en-US" smtClean="0"/>
              <a:pPr/>
              <a:t>1</a:t>
            </a:fld>
            <a:endParaRPr lang="en-US" dirty="0"/>
          </a:p>
        </p:txBody>
      </p:sp>
      <p:grpSp>
        <p:nvGrpSpPr>
          <p:cNvPr id="6" name="Group 11"/>
          <p:cNvGrpSpPr>
            <a:grpSpLocks/>
          </p:cNvGrpSpPr>
          <p:nvPr/>
        </p:nvGrpSpPr>
        <p:grpSpPr bwMode="auto">
          <a:xfrm>
            <a:off x="990600" y="2376618"/>
            <a:ext cx="7162799" cy="1738182"/>
            <a:chOff x="1981200" y="1490663"/>
            <a:chExt cx="5572125" cy="3457571"/>
          </a:xfrm>
        </p:grpSpPr>
        <p:sp>
          <p:nvSpPr>
            <p:cNvPr id="7" name="Freeform 6"/>
            <p:cNvSpPr/>
            <p:nvPr/>
          </p:nvSpPr>
          <p:spPr>
            <a:xfrm>
              <a:off x="1981200" y="1733549"/>
              <a:ext cx="5572125" cy="2890837"/>
            </a:xfrm>
            <a:custGeom>
              <a:avLst/>
              <a:gdLst>
                <a:gd name="connsiteX0" fmla="*/ 9525 w 5572125"/>
                <a:gd name="connsiteY0" fmla="*/ 1538287 h 2890837"/>
                <a:gd name="connsiteX1" fmla="*/ 2952750 w 5572125"/>
                <a:gd name="connsiteY1" fmla="*/ 1157287 h 2890837"/>
                <a:gd name="connsiteX2" fmla="*/ 5476875 w 5572125"/>
                <a:gd name="connsiteY2" fmla="*/ 2690812 h 2890837"/>
                <a:gd name="connsiteX3" fmla="*/ 3524250 w 5572125"/>
                <a:gd name="connsiteY3" fmla="*/ 33337 h 2890837"/>
                <a:gd name="connsiteX4" fmla="*/ 0 w 5572125"/>
                <a:gd name="connsiteY4" fmla="*/ 2890837 h 28908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2125" h="2890837">
                  <a:moveTo>
                    <a:pt x="9525" y="1538287"/>
                  </a:moveTo>
                  <a:cubicBezTo>
                    <a:pt x="1025525" y="1251743"/>
                    <a:pt x="2041525" y="965200"/>
                    <a:pt x="2952750" y="1157287"/>
                  </a:cubicBezTo>
                  <a:cubicBezTo>
                    <a:pt x="3863975" y="1349374"/>
                    <a:pt x="5381625" y="2878137"/>
                    <a:pt x="5476875" y="2690812"/>
                  </a:cubicBezTo>
                  <a:cubicBezTo>
                    <a:pt x="5572125" y="2503487"/>
                    <a:pt x="4437063" y="0"/>
                    <a:pt x="3524250" y="33337"/>
                  </a:cubicBezTo>
                  <a:cubicBezTo>
                    <a:pt x="2611438" y="66675"/>
                    <a:pt x="1305719" y="1478756"/>
                    <a:pt x="0" y="2890837"/>
                  </a:cubicBezTo>
                </a:path>
              </a:pathLst>
            </a:custGeom>
            <a:ln>
              <a:solidFill>
                <a:schemeClr val="accent1">
                  <a:lumMod val="40000"/>
                  <a:lumOff val="60000"/>
                  <a:alpha val="58000"/>
                </a:schemeClr>
              </a:solidFill>
            </a:ln>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sz="2000" b="1" dirty="0">
                <a:solidFill>
                  <a:prstClr val="black"/>
                </a:solidFill>
                <a:latin typeface="Calibri" pitchFamily="34" charset="0"/>
              </a:endParaRPr>
            </a:p>
          </p:txBody>
        </p:sp>
        <p:sp>
          <p:nvSpPr>
            <p:cNvPr id="8" name="Freeform 7"/>
            <p:cNvSpPr/>
            <p:nvPr/>
          </p:nvSpPr>
          <p:spPr>
            <a:xfrm>
              <a:off x="1981200" y="1814511"/>
              <a:ext cx="5572125" cy="2890837"/>
            </a:xfrm>
            <a:custGeom>
              <a:avLst/>
              <a:gdLst>
                <a:gd name="connsiteX0" fmla="*/ 9525 w 5572125"/>
                <a:gd name="connsiteY0" fmla="*/ 1538287 h 2890837"/>
                <a:gd name="connsiteX1" fmla="*/ 2952750 w 5572125"/>
                <a:gd name="connsiteY1" fmla="*/ 1157287 h 2890837"/>
                <a:gd name="connsiteX2" fmla="*/ 5476875 w 5572125"/>
                <a:gd name="connsiteY2" fmla="*/ 2690812 h 2890837"/>
                <a:gd name="connsiteX3" fmla="*/ 3524250 w 5572125"/>
                <a:gd name="connsiteY3" fmla="*/ 33337 h 2890837"/>
                <a:gd name="connsiteX4" fmla="*/ 0 w 5572125"/>
                <a:gd name="connsiteY4" fmla="*/ 2890837 h 28908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2125" h="2890837">
                  <a:moveTo>
                    <a:pt x="9525" y="1538287"/>
                  </a:moveTo>
                  <a:cubicBezTo>
                    <a:pt x="1025525" y="1251743"/>
                    <a:pt x="2041525" y="965200"/>
                    <a:pt x="2952750" y="1157287"/>
                  </a:cubicBezTo>
                  <a:cubicBezTo>
                    <a:pt x="3863975" y="1349374"/>
                    <a:pt x="5381625" y="2878137"/>
                    <a:pt x="5476875" y="2690812"/>
                  </a:cubicBezTo>
                  <a:cubicBezTo>
                    <a:pt x="5572125" y="2503487"/>
                    <a:pt x="4437063" y="0"/>
                    <a:pt x="3524250" y="33337"/>
                  </a:cubicBezTo>
                  <a:cubicBezTo>
                    <a:pt x="2611438" y="66675"/>
                    <a:pt x="1305719" y="1478756"/>
                    <a:pt x="0" y="2890837"/>
                  </a:cubicBezTo>
                </a:path>
              </a:pathLst>
            </a:custGeom>
            <a:ln>
              <a:solidFill>
                <a:schemeClr val="accent1">
                  <a:lumMod val="40000"/>
                  <a:lumOff val="60000"/>
                  <a:alpha val="58000"/>
                </a:schemeClr>
              </a:solidFill>
            </a:ln>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sz="2000" b="1" dirty="0">
                <a:solidFill>
                  <a:prstClr val="black"/>
                </a:solidFill>
                <a:latin typeface="Calibri" pitchFamily="34" charset="0"/>
              </a:endParaRPr>
            </a:p>
          </p:txBody>
        </p:sp>
        <p:sp>
          <p:nvSpPr>
            <p:cNvPr id="9" name="Freeform 8"/>
            <p:cNvSpPr/>
            <p:nvPr/>
          </p:nvSpPr>
          <p:spPr>
            <a:xfrm>
              <a:off x="1981200" y="1490663"/>
              <a:ext cx="5572125" cy="2890837"/>
            </a:xfrm>
            <a:custGeom>
              <a:avLst/>
              <a:gdLst>
                <a:gd name="connsiteX0" fmla="*/ 9525 w 5572125"/>
                <a:gd name="connsiteY0" fmla="*/ 1538287 h 2890837"/>
                <a:gd name="connsiteX1" fmla="*/ 2952750 w 5572125"/>
                <a:gd name="connsiteY1" fmla="*/ 1157287 h 2890837"/>
                <a:gd name="connsiteX2" fmla="*/ 5476875 w 5572125"/>
                <a:gd name="connsiteY2" fmla="*/ 2690812 h 2890837"/>
                <a:gd name="connsiteX3" fmla="*/ 3524250 w 5572125"/>
                <a:gd name="connsiteY3" fmla="*/ 33337 h 2890837"/>
                <a:gd name="connsiteX4" fmla="*/ 0 w 5572125"/>
                <a:gd name="connsiteY4" fmla="*/ 2890837 h 28908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2125" h="2890837">
                  <a:moveTo>
                    <a:pt x="9525" y="1538287"/>
                  </a:moveTo>
                  <a:cubicBezTo>
                    <a:pt x="1025525" y="1251743"/>
                    <a:pt x="2041525" y="965200"/>
                    <a:pt x="2952750" y="1157287"/>
                  </a:cubicBezTo>
                  <a:cubicBezTo>
                    <a:pt x="3863975" y="1349374"/>
                    <a:pt x="5381625" y="2878137"/>
                    <a:pt x="5476875" y="2690812"/>
                  </a:cubicBezTo>
                  <a:cubicBezTo>
                    <a:pt x="5572125" y="2503487"/>
                    <a:pt x="4437063" y="0"/>
                    <a:pt x="3524250" y="33337"/>
                  </a:cubicBezTo>
                  <a:cubicBezTo>
                    <a:pt x="2611438" y="66675"/>
                    <a:pt x="1305719" y="1478756"/>
                    <a:pt x="0" y="2890837"/>
                  </a:cubicBezTo>
                </a:path>
              </a:pathLst>
            </a:custGeom>
            <a:ln>
              <a:solidFill>
                <a:schemeClr val="accent1">
                  <a:lumMod val="40000"/>
                  <a:lumOff val="60000"/>
                  <a:alpha val="58000"/>
                </a:schemeClr>
              </a:solidFill>
            </a:ln>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sz="2000" b="1" dirty="0">
                <a:solidFill>
                  <a:prstClr val="black"/>
                </a:solidFill>
                <a:latin typeface="Calibri" pitchFamily="34" charset="0"/>
              </a:endParaRPr>
            </a:p>
          </p:txBody>
        </p:sp>
        <p:sp>
          <p:nvSpPr>
            <p:cNvPr id="10" name="Freeform 9"/>
            <p:cNvSpPr/>
            <p:nvPr/>
          </p:nvSpPr>
          <p:spPr>
            <a:xfrm>
              <a:off x="1981200" y="1652587"/>
              <a:ext cx="5572125" cy="2890837"/>
            </a:xfrm>
            <a:custGeom>
              <a:avLst/>
              <a:gdLst>
                <a:gd name="connsiteX0" fmla="*/ 9525 w 5572125"/>
                <a:gd name="connsiteY0" fmla="*/ 1538287 h 2890837"/>
                <a:gd name="connsiteX1" fmla="*/ 2952750 w 5572125"/>
                <a:gd name="connsiteY1" fmla="*/ 1157287 h 2890837"/>
                <a:gd name="connsiteX2" fmla="*/ 5476875 w 5572125"/>
                <a:gd name="connsiteY2" fmla="*/ 2690812 h 2890837"/>
                <a:gd name="connsiteX3" fmla="*/ 3524250 w 5572125"/>
                <a:gd name="connsiteY3" fmla="*/ 33337 h 2890837"/>
                <a:gd name="connsiteX4" fmla="*/ 0 w 5572125"/>
                <a:gd name="connsiteY4" fmla="*/ 2890837 h 28908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2125" h="2890837">
                  <a:moveTo>
                    <a:pt x="9525" y="1538287"/>
                  </a:moveTo>
                  <a:cubicBezTo>
                    <a:pt x="1025525" y="1251743"/>
                    <a:pt x="2041525" y="965200"/>
                    <a:pt x="2952750" y="1157287"/>
                  </a:cubicBezTo>
                  <a:cubicBezTo>
                    <a:pt x="3863975" y="1349374"/>
                    <a:pt x="5381625" y="2878137"/>
                    <a:pt x="5476875" y="2690812"/>
                  </a:cubicBezTo>
                  <a:cubicBezTo>
                    <a:pt x="5572125" y="2503487"/>
                    <a:pt x="4437063" y="0"/>
                    <a:pt x="3524250" y="33337"/>
                  </a:cubicBezTo>
                  <a:cubicBezTo>
                    <a:pt x="2611438" y="66675"/>
                    <a:pt x="1305719" y="1478756"/>
                    <a:pt x="0" y="2890837"/>
                  </a:cubicBezTo>
                </a:path>
              </a:pathLst>
            </a:custGeom>
            <a:ln>
              <a:solidFill>
                <a:schemeClr val="accent1">
                  <a:lumMod val="40000"/>
                  <a:lumOff val="60000"/>
                  <a:alpha val="58000"/>
                </a:schemeClr>
              </a:solidFill>
            </a:ln>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sz="2000" b="1" dirty="0">
                <a:solidFill>
                  <a:prstClr val="black"/>
                </a:solidFill>
                <a:latin typeface="Calibri" pitchFamily="34" charset="0"/>
              </a:endParaRPr>
            </a:p>
          </p:txBody>
        </p:sp>
        <p:sp>
          <p:nvSpPr>
            <p:cNvPr id="11" name="Freeform 10"/>
            <p:cNvSpPr/>
            <p:nvPr/>
          </p:nvSpPr>
          <p:spPr>
            <a:xfrm>
              <a:off x="1981200" y="1571625"/>
              <a:ext cx="5572125" cy="2890837"/>
            </a:xfrm>
            <a:custGeom>
              <a:avLst/>
              <a:gdLst>
                <a:gd name="connsiteX0" fmla="*/ 9525 w 5572125"/>
                <a:gd name="connsiteY0" fmla="*/ 1538287 h 2890837"/>
                <a:gd name="connsiteX1" fmla="*/ 2952750 w 5572125"/>
                <a:gd name="connsiteY1" fmla="*/ 1157287 h 2890837"/>
                <a:gd name="connsiteX2" fmla="*/ 5476875 w 5572125"/>
                <a:gd name="connsiteY2" fmla="*/ 2690812 h 2890837"/>
                <a:gd name="connsiteX3" fmla="*/ 3524250 w 5572125"/>
                <a:gd name="connsiteY3" fmla="*/ 33337 h 2890837"/>
                <a:gd name="connsiteX4" fmla="*/ 0 w 5572125"/>
                <a:gd name="connsiteY4" fmla="*/ 2890837 h 28908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2125" h="2890837">
                  <a:moveTo>
                    <a:pt x="9525" y="1538287"/>
                  </a:moveTo>
                  <a:cubicBezTo>
                    <a:pt x="1025525" y="1251743"/>
                    <a:pt x="2041525" y="965200"/>
                    <a:pt x="2952750" y="1157287"/>
                  </a:cubicBezTo>
                  <a:cubicBezTo>
                    <a:pt x="3863975" y="1349374"/>
                    <a:pt x="5381625" y="2878137"/>
                    <a:pt x="5476875" y="2690812"/>
                  </a:cubicBezTo>
                  <a:cubicBezTo>
                    <a:pt x="5572125" y="2503487"/>
                    <a:pt x="4437063" y="0"/>
                    <a:pt x="3524250" y="33337"/>
                  </a:cubicBezTo>
                  <a:cubicBezTo>
                    <a:pt x="2611438" y="66675"/>
                    <a:pt x="1305719" y="1478756"/>
                    <a:pt x="0" y="2890837"/>
                  </a:cubicBezTo>
                </a:path>
              </a:pathLst>
            </a:custGeom>
            <a:ln>
              <a:solidFill>
                <a:schemeClr val="accent1">
                  <a:lumMod val="40000"/>
                  <a:lumOff val="60000"/>
                  <a:alpha val="58000"/>
                </a:schemeClr>
              </a:solidFill>
            </a:ln>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sz="2000" b="1" dirty="0">
                <a:solidFill>
                  <a:prstClr val="black"/>
                </a:solidFill>
                <a:latin typeface="Calibri" pitchFamily="34" charset="0"/>
              </a:endParaRPr>
            </a:p>
          </p:txBody>
        </p:sp>
        <p:sp>
          <p:nvSpPr>
            <p:cNvPr id="12" name="Freeform 11"/>
            <p:cNvSpPr/>
            <p:nvPr/>
          </p:nvSpPr>
          <p:spPr>
            <a:xfrm>
              <a:off x="1981200" y="2057397"/>
              <a:ext cx="5572125" cy="2890837"/>
            </a:xfrm>
            <a:custGeom>
              <a:avLst/>
              <a:gdLst>
                <a:gd name="connsiteX0" fmla="*/ 9525 w 5572125"/>
                <a:gd name="connsiteY0" fmla="*/ 1538287 h 2890837"/>
                <a:gd name="connsiteX1" fmla="*/ 2952750 w 5572125"/>
                <a:gd name="connsiteY1" fmla="*/ 1157287 h 2890837"/>
                <a:gd name="connsiteX2" fmla="*/ 5476875 w 5572125"/>
                <a:gd name="connsiteY2" fmla="*/ 2690812 h 2890837"/>
                <a:gd name="connsiteX3" fmla="*/ 3524250 w 5572125"/>
                <a:gd name="connsiteY3" fmla="*/ 33337 h 2890837"/>
                <a:gd name="connsiteX4" fmla="*/ 0 w 5572125"/>
                <a:gd name="connsiteY4" fmla="*/ 2890837 h 28908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2125" h="2890837">
                  <a:moveTo>
                    <a:pt x="9525" y="1538287"/>
                  </a:moveTo>
                  <a:cubicBezTo>
                    <a:pt x="1025525" y="1251743"/>
                    <a:pt x="2041525" y="965200"/>
                    <a:pt x="2952750" y="1157287"/>
                  </a:cubicBezTo>
                  <a:cubicBezTo>
                    <a:pt x="3863975" y="1349374"/>
                    <a:pt x="5381625" y="2878137"/>
                    <a:pt x="5476875" y="2690812"/>
                  </a:cubicBezTo>
                  <a:cubicBezTo>
                    <a:pt x="5572125" y="2503487"/>
                    <a:pt x="4437063" y="0"/>
                    <a:pt x="3524250" y="33337"/>
                  </a:cubicBezTo>
                  <a:cubicBezTo>
                    <a:pt x="2611438" y="66675"/>
                    <a:pt x="1305719" y="1478756"/>
                    <a:pt x="0" y="2890837"/>
                  </a:cubicBezTo>
                </a:path>
              </a:pathLst>
            </a:custGeom>
            <a:ln>
              <a:solidFill>
                <a:schemeClr val="accent1">
                  <a:lumMod val="40000"/>
                  <a:lumOff val="60000"/>
                  <a:alpha val="58000"/>
                </a:schemeClr>
              </a:solidFill>
            </a:ln>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sz="2000" b="1" dirty="0">
                <a:solidFill>
                  <a:prstClr val="black"/>
                </a:solidFill>
                <a:latin typeface="Calibri" pitchFamily="34" charset="0"/>
              </a:endParaRPr>
            </a:p>
          </p:txBody>
        </p:sp>
        <p:sp>
          <p:nvSpPr>
            <p:cNvPr id="13" name="Freeform 12"/>
            <p:cNvSpPr/>
            <p:nvPr/>
          </p:nvSpPr>
          <p:spPr>
            <a:xfrm>
              <a:off x="1981200" y="1895473"/>
              <a:ext cx="5572125" cy="2890837"/>
            </a:xfrm>
            <a:custGeom>
              <a:avLst/>
              <a:gdLst>
                <a:gd name="connsiteX0" fmla="*/ 9525 w 5572125"/>
                <a:gd name="connsiteY0" fmla="*/ 1538287 h 2890837"/>
                <a:gd name="connsiteX1" fmla="*/ 2952750 w 5572125"/>
                <a:gd name="connsiteY1" fmla="*/ 1157287 h 2890837"/>
                <a:gd name="connsiteX2" fmla="*/ 5476875 w 5572125"/>
                <a:gd name="connsiteY2" fmla="*/ 2690812 h 2890837"/>
                <a:gd name="connsiteX3" fmla="*/ 3524250 w 5572125"/>
                <a:gd name="connsiteY3" fmla="*/ 33337 h 2890837"/>
                <a:gd name="connsiteX4" fmla="*/ 0 w 5572125"/>
                <a:gd name="connsiteY4" fmla="*/ 2890837 h 28908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2125" h="2890837">
                  <a:moveTo>
                    <a:pt x="9525" y="1538287"/>
                  </a:moveTo>
                  <a:cubicBezTo>
                    <a:pt x="1025525" y="1251743"/>
                    <a:pt x="2041525" y="965200"/>
                    <a:pt x="2952750" y="1157287"/>
                  </a:cubicBezTo>
                  <a:cubicBezTo>
                    <a:pt x="3863975" y="1349374"/>
                    <a:pt x="5381625" y="2878137"/>
                    <a:pt x="5476875" y="2690812"/>
                  </a:cubicBezTo>
                  <a:cubicBezTo>
                    <a:pt x="5572125" y="2503487"/>
                    <a:pt x="4437063" y="0"/>
                    <a:pt x="3524250" y="33337"/>
                  </a:cubicBezTo>
                  <a:cubicBezTo>
                    <a:pt x="2611438" y="66675"/>
                    <a:pt x="1305719" y="1478756"/>
                    <a:pt x="0" y="2890837"/>
                  </a:cubicBezTo>
                </a:path>
              </a:pathLst>
            </a:custGeom>
            <a:ln>
              <a:solidFill>
                <a:schemeClr val="accent1">
                  <a:lumMod val="40000"/>
                  <a:lumOff val="60000"/>
                  <a:alpha val="58000"/>
                </a:schemeClr>
              </a:solidFill>
            </a:ln>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sz="2000" b="1" dirty="0">
                <a:solidFill>
                  <a:prstClr val="black"/>
                </a:solidFill>
                <a:latin typeface="Calibri" pitchFamily="34" charset="0"/>
              </a:endParaRPr>
            </a:p>
          </p:txBody>
        </p:sp>
      </p:grpSp>
      <p:sp>
        <p:nvSpPr>
          <p:cNvPr id="14" name="Title 10"/>
          <p:cNvSpPr txBox="1">
            <a:spLocks/>
          </p:cNvSpPr>
          <p:nvPr/>
        </p:nvSpPr>
        <p:spPr bwMode="auto">
          <a:xfrm>
            <a:off x="914400" y="2362200"/>
            <a:ext cx="7315200" cy="1828800"/>
          </a:xfrm>
          <a:prstGeom prst="roundRect">
            <a:avLst>
              <a:gd name="adj" fmla="val 0"/>
            </a:avLst>
          </a:prstGeom>
          <a:solidFill>
            <a:srgbClr val="003580">
              <a:alpha val="52000"/>
            </a:srgbClr>
          </a:solidFill>
          <a:ln>
            <a:headEnd/>
            <a:tailEnd/>
          </a:ln>
        </p:spPr>
        <p:style>
          <a:lnRef idx="0">
            <a:schemeClr val="accent1"/>
          </a:lnRef>
          <a:fillRef idx="3">
            <a:schemeClr val="accent1"/>
          </a:fillRef>
          <a:effectRef idx="3">
            <a:schemeClr val="accent1"/>
          </a:effectRef>
          <a:fontRef idx="minor">
            <a:schemeClr val="lt1"/>
          </a:fontRef>
        </p:style>
        <p:txBody>
          <a:bodyPr anchor="ctr"/>
          <a:lstStyle/>
          <a:p>
            <a:pPr algn="ctr" eaLnBrk="0" fontAlgn="auto" hangingPunct="0">
              <a:spcBef>
                <a:spcPts val="0"/>
              </a:spcBef>
              <a:spcAft>
                <a:spcPts val="0"/>
              </a:spcAft>
              <a:defRPr/>
            </a:pPr>
            <a:r>
              <a:rPr lang="en-US" sz="3600" dirty="0" smtClean="0">
                <a:solidFill>
                  <a:schemeClr val="bg1"/>
                </a:solidFill>
                <a:cs typeface="Arial" pitchFamily="34" charset="0"/>
              </a:rPr>
              <a:t>Transition Framework Presentation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Transition Completion </a:t>
            </a:r>
            <a:endParaRPr lang="en-US" dirty="0"/>
          </a:p>
        </p:txBody>
      </p:sp>
      <p:sp>
        <p:nvSpPr>
          <p:cNvPr id="4" name="Footer Placeholder 3"/>
          <p:cNvSpPr>
            <a:spLocks noGrp="1"/>
          </p:cNvSpPr>
          <p:nvPr>
            <p:ph type="ftr" sz="quarter" idx="10"/>
          </p:nvPr>
        </p:nvSpPr>
        <p:spPr/>
        <p:txBody>
          <a:bodyPr/>
          <a:lstStyle/>
          <a:p>
            <a:r>
              <a:rPr lang="en-US" smtClean="0"/>
              <a:t>© 2017, GAVS Technologies</a:t>
            </a:r>
            <a:endParaRPr lang="en-US" dirty="0"/>
          </a:p>
        </p:txBody>
      </p:sp>
      <p:sp>
        <p:nvSpPr>
          <p:cNvPr id="5" name="Slide Number Placeholder 4"/>
          <p:cNvSpPr>
            <a:spLocks noGrp="1"/>
          </p:cNvSpPr>
          <p:nvPr>
            <p:ph type="sldNum" sz="quarter" idx="11"/>
          </p:nvPr>
        </p:nvSpPr>
        <p:spPr/>
        <p:txBody>
          <a:bodyPr/>
          <a:lstStyle/>
          <a:p>
            <a:fld id="{6D405A9F-E9E4-407E-86F8-DBCDA20C9FEA}" type="slidenum">
              <a:rPr lang="en-US" smtClean="0"/>
              <a:pPr/>
              <a:t>10</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773327012"/>
              </p:ext>
            </p:extLst>
          </p:nvPr>
        </p:nvGraphicFramePr>
        <p:xfrm>
          <a:off x="533397" y="1143000"/>
          <a:ext cx="8153402" cy="4572000"/>
        </p:xfrm>
        <a:graphic>
          <a:graphicData uri="http://schemas.openxmlformats.org/drawingml/2006/table">
            <a:tbl>
              <a:tblPr firstRow="1" firstCol="1" bandRow="1">
                <a:tableStyleId>{5C22544A-7EE6-4342-B048-85BDC9FD1C3A}</a:tableStyleId>
              </a:tblPr>
              <a:tblGrid>
                <a:gridCol w="3657603"/>
                <a:gridCol w="4495799"/>
              </a:tblGrid>
              <a:tr h="313120">
                <a:tc>
                  <a:txBody>
                    <a:bodyPr/>
                    <a:lstStyle/>
                    <a:p>
                      <a:pPr marL="0" marR="0">
                        <a:lnSpc>
                          <a:spcPct val="115000"/>
                        </a:lnSpc>
                        <a:spcBef>
                          <a:spcPts val="0"/>
                        </a:spcBef>
                        <a:spcAft>
                          <a:spcPts val="1000"/>
                        </a:spcAft>
                      </a:pPr>
                      <a:r>
                        <a:rPr lang="en-US" sz="1100" dirty="0" smtClean="0">
                          <a:effectLst/>
                          <a:latin typeface="+mn-lt"/>
                          <a:ea typeface="Times New Roman"/>
                          <a:cs typeface="Times New Roman"/>
                        </a:rPr>
                        <a:t>Input</a:t>
                      </a:r>
                      <a:r>
                        <a:rPr lang="en-US" sz="1100" baseline="0" dirty="0" smtClean="0">
                          <a:effectLst/>
                          <a:latin typeface="+mn-lt"/>
                          <a:ea typeface="Times New Roman"/>
                          <a:cs typeface="Times New Roman"/>
                        </a:rPr>
                        <a:t> </a:t>
                      </a:r>
                      <a:endParaRPr lang="en-US" sz="1100" dirty="0">
                        <a:effectLst/>
                        <a:latin typeface="+mn-lt"/>
                        <a:ea typeface="Times New Roman"/>
                        <a:cs typeface="Times New Roman"/>
                      </a:endParaRPr>
                    </a:p>
                  </a:txBody>
                  <a:tcPr anchor="ctr">
                    <a:solidFill>
                      <a:schemeClr val="bg1">
                        <a:lumMod val="50000"/>
                      </a:schemeClr>
                    </a:solidFill>
                  </a:tcPr>
                </a:tc>
                <a:tc>
                  <a:txBody>
                    <a:bodyPr/>
                    <a:lstStyle/>
                    <a:p>
                      <a:pPr marL="0" marR="0">
                        <a:lnSpc>
                          <a:spcPct val="115000"/>
                        </a:lnSpc>
                        <a:spcBef>
                          <a:spcPts val="0"/>
                        </a:spcBef>
                        <a:spcAft>
                          <a:spcPts val="1000"/>
                        </a:spcAft>
                      </a:pPr>
                      <a:r>
                        <a:rPr lang="en-US" sz="1100" baseline="0" dirty="0" smtClean="0">
                          <a:effectLst/>
                          <a:latin typeface="+mn-lt"/>
                          <a:ea typeface="Times New Roman"/>
                          <a:cs typeface="Times New Roman"/>
                        </a:rPr>
                        <a:t> Output </a:t>
                      </a:r>
                      <a:endParaRPr lang="en-US" sz="1100" dirty="0">
                        <a:effectLst/>
                        <a:latin typeface="+mn-lt"/>
                        <a:ea typeface="Times New Roman"/>
                        <a:cs typeface="Times New Roman"/>
                      </a:endParaRPr>
                    </a:p>
                  </a:txBody>
                  <a:tcPr marL="0" marR="0" marT="0" marB="0" anchor="ctr">
                    <a:solidFill>
                      <a:schemeClr val="bg1">
                        <a:lumMod val="50000"/>
                      </a:schemeClr>
                    </a:solidFill>
                  </a:tcPr>
                </a:tc>
              </a:tr>
              <a:tr h="4258880">
                <a:tc>
                  <a:txBody>
                    <a:bodyPr/>
                    <a:lstStyle/>
                    <a:p>
                      <a:pPr marL="223520" marR="0" indent="-171450" algn="just">
                        <a:lnSpc>
                          <a:spcPct val="150000"/>
                        </a:lnSpc>
                        <a:spcBef>
                          <a:spcPts val="200"/>
                        </a:spcBef>
                        <a:spcAft>
                          <a:spcPts val="600"/>
                        </a:spcAft>
                        <a:buFont typeface="Wingdings" pitchFamily="2" charset="2"/>
                        <a:buChar char="§"/>
                      </a:pPr>
                      <a:r>
                        <a:rPr lang="en-US" sz="1100" b="0" dirty="0" smtClean="0">
                          <a:solidFill>
                            <a:schemeClr val="tx1"/>
                          </a:solidFill>
                          <a:effectLst/>
                          <a:latin typeface="+mn-lt"/>
                          <a:ea typeface="Times New Roman"/>
                          <a:cs typeface="Times New Roman"/>
                        </a:rPr>
                        <a:t>Project Plan</a:t>
                      </a:r>
                    </a:p>
                    <a:p>
                      <a:pPr marL="223520" marR="0" indent="-171450" algn="just">
                        <a:lnSpc>
                          <a:spcPct val="150000"/>
                        </a:lnSpc>
                        <a:spcBef>
                          <a:spcPts val="200"/>
                        </a:spcBef>
                        <a:spcAft>
                          <a:spcPts val="600"/>
                        </a:spcAft>
                        <a:buFont typeface="Wingdings" pitchFamily="2" charset="2"/>
                        <a:buChar char="§"/>
                      </a:pPr>
                      <a:r>
                        <a:rPr lang="en-US" sz="1100" b="0" dirty="0" smtClean="0">
                          <a:solidFill>
                            <a:schemeClr val="tx1"/>
                          </a:solidFill>
                          <a:effectLst/>
                          <a:latin typeface="+mn-lt"/>
                          <a:ea typeface="Times New Roman"/>
                          <a:cs typeface="Times New Roman"/>
                        </a:rPr>
                        <a:t>Exit Checklists of all the phases</a:t>
                      </a:r>
                    </a:p>
                    <a:p>
                      <a:pPr marL="223520" marR="0" indent="-171450" algn="just">
                        <a:lnSpc>
                          <a:spcPct val="150000"/>
                        </a:lnSpc>
                        <a:spcBef>
                          <a:spcPts val="200"/>
                        </a:spcBef>
                        <a:spcAft>
                          <a:spcPts val="600"/>
                        </a:spcAft>
                        <a:buFont typeface="Wingdings" pitchFamily="2" charset="2"/>
                        <a:buChar char="§"/>
                      </a:pPr>
                      <a:r>
                        <a:rPr lang="en-US" sz="1100" b="0" dirty="0" smtClean="0">
                          <a:solidFill>
                            <a:schemeClr val="tx1"/>
                          </a:solidFill>
                          <a:effectLst/>
                          <a:latin typeface="+mn-lt"/>
                          <a:ea typeface="Times New Roman"/>
                          <a:cs typeface="Times New Roman"/>
                        </a:rPr>
                        <a:t>Open Action Item Tracker</a:t>
                      </a:r>
                    </a:p>
                  </a:txBody>
                  <a:tcPr>
                    <a:solidFill>
                      <a:schemeClr val="tx2">
                        <a:lumMod val="20000"/>
                        <a:lumOff val="80000"/>
                      </a:schemeClr>
                    </a:solidFill>
                  </a:tcPr>
                </a:tc>
                <a:tc>
                  <a:txBody>
                    <a:bodyPr/>
                    <a:lstStyle/>
                    <a:p>
                      <a:pPr marL="223520" marR="0" indent="-171450" algn="just" defTabSz="914400" rtl="0" eaLnBrk="1" latinLnBrk="0" hangingPunct="1">
                        <a:lnSpc>
                          <a:spcPct val="150000"/>
                        </a:lnSpc>
                        <a:spcBef>
                          <a:spcPts val="200"/>
                        </a:spcBef>
                        <a:spcAft>
                          <a:spcPts val="600"/>
                        </a:spcAft>
                        <a:buFont typeface="Wingdings" pitchFamily="2" charset="2"/>
                        <a:buChar char="§"/>
                      </a:pPr>
                      <a:r>
                        <a:rPr lang="en-US" sz="1100" kern="1200" dirty="0" smtClean="0">
                          <a:solidFill>
                            <a:schemeClr val="dk1"/>
                          </a:solidFill>
                          <a:effectLst/>
                          <a:latin typeface="+mn-lt"/>
                          <a:ea typeface="Times New Roman"/>
                          <a:cs typeface="Times New Roman"/>
                        </a:rPr>
                        <a:t>Customer Satisfaction Survey </a:t>
                      </a:r>
                    </a:p>
                    <a:p>
                      <a:pPr marL="223520" marR="0" indent="-171450" algn="just" defTabSz="914400" rtl="0" eaLnBrk="1" latinLnBrk="0" hangingPunct="1">
                        <a:lnSpc>
                          <a:spcPct val="150000"/>
                        </a:lnSpc>
                        <a:spcBef>
                          <a:spcPts val="200"/>
                        </a:spcBef>
                        <a:spcAft>
                          <a:spcPts val="600"/>
                        </a:spcAft>
                        <a:buFont typeface="Wingdings" pitchFamily="2" charset="2"/>
                        <a:buChar char="§"/>
                      </a:pPr>
                      <a:r>
                        <a:rPr lang="en-US" sz="1100" kern="1200" dirty="0" smtClean="0">
                          <a:solidFill>
                            <a:schemeClr val="dk1"/>
                          </a:solidFill>
                          <a:effectLst/>
                          <a:latin typeface="+mn-lt"/>
                          <a:ea typeface="Times New Roman"/>
                          <a:cs typeface="Times New Roman"/>
                        </a:rPr>
                        <a:t>The Transition Manager will do CSAT for the completed Transition Project within 2 weeks of Completion of project. </a:t>
                      </a:r>
                    </a:p>
                    <a:p>
                      <a:pPr marL="223520" marR="0" indent="-171450" algn="just" defTabSz="914400" rtl="0" eaLnBrk="1" latinLnBrk="0" hangingPunct="1">
                        <a:lnSpc>
                          <a:spcPct val="150000"/>
                        </a:lnSpc>
                        <a:spcBef>
                          <a:spcPts val="200"/>
                        </a:spcBef>
                        <a:spcAft>
                          <a:spcPts val="600"/>
                        </a:spcAft>
                        <a:buFont typeface="Wingdings" pitchFamily="2" charset="2"/>
                        <a:buChar char="§"/>
                      </a:pPr>
                      <a:r>
                        <a:rPr lang="en-US" sz="1100" kern="1200" dirty="0" smtClean="0">
                          <a:solidFill>
                            <a:schemeClr val="dk1"/>
                          </a:solidFill>
                          <a:effectLst/>
                          <a:latin typeface="+mn-lt"/>
                          <a:ea typeface="Times New Roman"/>
                          <a:cs typeface="Times New Roman"/>
                        </a:rPr>
                        <a:t>All Documents collected and created during Transition should be filed in a structured manner with a Master list of Documents and document control.</a:t>
                      </a:r>
                    </a:p>
                    <a:p>
                      <a:pPr marL="223520" marR="0" indent="-171450" algn="just" defTabSz="914400" rtl="0" eaLnBrk="1" latinLnBrk="0" hangingPunct="1">
                        <a:lnSpc>
                          <a:spcPct val="150000"/>
                        </a:lnSpc>
                        <a:spcBef>
                          <a:spcPts val="200"/>
                        </a:spcBef>
                        <a:spcAft>
                          <a:spcPts val="600"/>
                        </a:spcAft>
                        <a:buFont typeface="Wingdings" pitchFamily="2" charset="2"/>
                        <a:buChar char="§"/>
                      </a:pPr>
                      <a:r>
                        <a:rPr lang="en-US" sz="1100" kern="1200" dirty="0" smtClean="0">
                          <a:solidFill>
                            <a:schemeClr val="dk1"/>
                          </a:solidFill>
                          <a:effectLst/>
                          <a:latin typeface="+mn-lt"/>
                          <a:ea typeface="Times New Roman"/>
                          <a:cs typeface="Times New Roman"/>
                        </a:rPr>
                        <a:t>The Transition Manager should prepare a document that lists the lesson learnt during transition</a:t>
                      </a:r>
                    </a:p>
                    <a:p>
                      <a:pPr marL="223520" marR="0" indent="-171450" algn="just" defTabSz="914400" rtl="0" eaLnBrk="1" latinLnBrk="0" hangingPunct="1">
                        <a:lnSpc>
                          <a:spcPct val="150000"/>
                        </a:lnSpc>
                        <a:spcBef>
                          <a:spcPts val="200"/>
                        </a:spcBef>
                        <a:spcAft>
                          <a:spcPts val="600"/>
                        </a:spcAft>
                        <a:buFont typeface="Wingdings" pitchFamily="2" charset="2"/>
                        <a:buChar char="§"/>
                      </a:pPr>
                      <a:r>
                        <a:rPr lang="en-US" sz="1100" kern="1200" dirty="0" smtClean="0">
                          <a:solidFill>
                            <a:schemeClr val="dk1"/>
                          </a:solidFill>
                          <a:effectLst/>
                          <a:latin typeface="+mn-lt"/>
                          <a:ea typeface="Times New Roman"/>
                          <a:cs typeface="Times New Roman"/>
                        </a:rPr>
                        <a:t>30 days hand holding period</a:t>
                      </a:r>
                    </a:p>
                    <a:p>
                      <a:pPr marL="223520" marR="0" indent="-171450" algn="just" defTabSz="914400" rtl="0" eaLnBrk="1" latinLnBrk="0" hangingPunct="1">
                        <a:lnSpc>
                          <a:spcPct val="150000"/>
                        </a:lnSpc>
                        <a:spcBef>
                          <a:spcPts val="200"/>
                        </a:spcBef>
                        <a:spcAft>
                          <a:spcPts val="600"/>
                        </a:spcAft>
                        <a:buFont typeface="Wingdings" pitchFamily="2" charset="2"/>
                        <a:buChar char="§"/>
                      </a:pPr>
                      <a:r>
                        <a:rPr lang="en-US" sz="1100" kern="1200" dirty="0" smtClean="0">
                          <a:solidFill>
                            <a:schemeClr val="dk1"/>
                          </a:solidFill>
                          <a:effectLst/>
                          <a:latin typeface="+mn-lt"/>
                          <a:ea typeface="Times New Roman"/>
                          <a:cs typeface="Times New Roman"/>
                        </a:rPr>
                        <a:t>Customer Sign-off at the end of each phase of the transition, formal sign off should be obtained from the customer that the deliverables of the phase has been met and that the transition can move to the next phase.</a:t>
                      </a:r>
                    </a:p>
                    <a:p>
                      <a:pPr marL="223520" marR="0" indent="-171450" algn="just" defTabSz="914400" rtl="0" eaLnBrk="1" latinLnBrk="0" hangingPunct="1">
                        <a:lnSpc>
                          <a:spcPct val="150000"/>
                        </a:lnSpc>
                        <a:spcBef>
                          <a:spcPts val="200"/>
                        </a:spcBef>
                        <a:spcAft>
                          <a:spcPts val="600"/>
                        </a:spcAft>
                        <a:buFont typeface="Wingdings" pitchFamily="2" charset="2"/>
                        <a:buChar char="§"/>
                      </a:pPr>
                      <a:r>
                        <a:rPr lang="en-US" sz="1100" kern="1200" dirty="0" smtClean="0">
                          <a:solidFill>
                            <a:schemeClr val="dk1"/>
                          </a:solidFill>
                          <a:effectLst/>
                          <a:latin typeface="+mn-lt"/>
                          <a:ea typeface="Times New Roman"/>
                          <a:cs typeface="Times New Roman"/>
                        </a:rPr>
                        <a:t>Delivery Sign-off</a:t>
                      </a:r>
                    </a:p>
                    <a:p>
                      <a:pPr marL="52070" marR="0" algn="just">
                        <a:lnSpc>
                          <a:spcPct val="150000"/>
                        </a:lnSpc>
                        <a:spcBef>
                          <a:spcPts val="200"/>
                        </a:spcBef>
                        <a:spcAft>
                          <a:spcPts val="600"/>
                        </a:spcAft>
                      </a:pPr>
                      <a:endParaRPr lang="en-US" sz="2000" dirty="0"/>
                    </a:p>
                  </a:txBody>
                  <a:tcPr marL="0" marR="0" marT="0" marB="0">
                    <a:solidFill>
                      <a:schemeClr val="tx2">
                        <a:lumMod val="20000"/>
                        <a:lumOff val="80000"/>
                      </a:schemeClr>
                    </a:solidFill>
                  </a:tcPr>
                </a:tc>
              </a:tr>
            </a:tbl>
          </a:graphicData>
        </a:graphic>
      </p:graphicFrame>
    </p:spTree>
    <p:extLst>
      <p:ext uri="{BB962C8B-B14F-4D97-AF65-F5344CB8AC3E}">
        <p14:creationId xmlns:p14="http://schemas.microsoft.com/office/powerpoint/2010/main" val="24238300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a:xfrm>
            <a:off x="6818417" y="1114770"/>
            <a:ext cx="1949533" cy="4981230"/>
          </a:xfrm>
          <a:prstGeom prst="roundRect">
            <a:avLst/>
          </a:prstGeom>
          <a:solidFill>
            <a:schemeClr val="accent3">
              <a:lumMod val="40000"/>
              <a:lumOff val="6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p:cNvSpPr/>
          <p:nvPr/>
        </p:nvSpPr>
        <p:spPr>
          <a:xfrm>
            <a:off x="609600" y="1066800"/>
            <a:ext cx="5867400" cy="5029200"/>
          </a:xfrm>
          <a:prstGeom prst="roundRect">
            <a:avLst/>
          </a:prstGeom>
          <a:solidFill>
            <a:schemeClr val="accent3">
              <a:lumMod val="40000"/>
              <a:lumOff val="6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p:txBody>
          <a:bodyPr/>
          <a:lstStyle/>
          <a:p>
            <a:r>
              <a:rPr lang="en-US" dirty="0" smtClean="0"/>
              <a:t>Transition Risk Management </a:t>
            </a:r>
            <a:endParaRPr lang="en-US" dirty="0"/>
          </a:p>
        </p:txBody>
      </p:sp>
      <p:sp>
        <p:nvSpPr>
          <p:cNvPr id="4" name="Footer Placeholder 3"/>
          <p:cNvSpPr>
            <a:spLocks noGrp="1"/>
          </p:cNvSpPr>
          <p:nvPr>
            <p:ph type="ftr" sz="quarter" idx="10"/>
          </p:nvPr>
        </p:nvSpPr>
        <p:spPr/>
        <p:txBody>
          <a:bodyPr/>
          <a:lstStyle/>
          <a:p>
            <a:r>
              <a:rPr lang="en-US" smtClean="0"/>
              <a:t>© 2017, GAVS Technologies</a:t>
            </a:r>
            <a:endParaRPr lang="en-US" dirty="0"/>
          </a:p>
        </p:txBody>
      </p:sp>
      <p:sp>
        <p:nvSpPr>
          <p:cNvPr id="5" name="Slide Number Placeholder 4"/>
          <p:cNvSpPr>
            <a:spLocks noGrp="1"/>
          </p:cNvSpPr>
          <p:nvPr>
            <p:ph type="sldNum" sz="quarter" idx="11"/>
          </p:nvPr>
        </p:nvSpPr>
        <p:spPr/>
        <p:txBody>
          <a:bodyPr/>
          <a:lstStyle/>
          <a:p>
            <a:fld id="{6D405A9F-E9E4-407E-86F8-DBCDA20C9FEA}" type="slidenum">
              <a:rPr lang="en-US" smtClean="0"/>
              <a:pPr/>
              <a:t>11</a:t>
            </a:fld>
            <a:endParaRPr lang="en-US" dirty="0"/>
          </a:p>
        </p:txBody>
      </p:sp>
      <p:sp>
        <p:nvSpPr>
          <p:cNvPr id="6" name="Rectangle 5"/>
          <p:cNvSpPr/>
          <p:nvPr/>
        </p:nvSpPr>
        <p:spPr bwMode="auto">
          <a:xfrm>
            <a:off x="2074225" y="1143000"/>
            <a:ext cx="2667000" cy="614894"/>
          </a:xfrm>
          <a:prstGeom prst="rect">
            <a:avLst/>
          </a:prstGeom>
          <a:solidFill>
            <a:srgbClr val="EB9A3B"/>
          </a:solidFill>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sz="1400" b="1" dirty="0" smtClean="0">
                <a:solidFill>
                  <a:schemeClr val="tx1"/>
                </a:solidFill>
                <a:latin typeface="Calibri" pitchFamily="34" charset="0"/>
                <a:cs typeface="Arial" pitchFamily="34" charset="0"/>
              </a:rPr>
              <a:t>Risk Management</a:t>
            </a:r>
            <a:endParaRPr lang="en-US" sz="1400" b="1" dirty="0">
              <a:solidFill>
                <a:schemeClr val="tx1"/>
              </a:solidFill>
              <a:latin typeface="Calibri" pitchFamily="34" charset="0"/>
              <a:cs typeface="Arial" pitchFamily="34" charset="0"/>
            </a:endParaRPr>
          </a:p>
        </p:txBody>
      </p:sp>
      <p:sp>
        <p:nvSpPr>
          <p:cNvPr id="7" name="Rectangle 6"/>
          <p:cNvSpPr/>
          <p:nvPr/>
        </p:nvSpPr>
        <p:spPr bwMode="auto">
          <a:xfrm>
            <a:off x="922319" y="2344405"/>
            <a:ext cx="1663531" cy="557131"/>
          </a:xfrm>
          <a:prstGeom prst="rect">
            <a:avLst/>
          </a:prstGeom>
          <a:solidFill>
            <a:srgbClr val="63AFE5"/>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sz="1400" b="1" dirty="0" smtClean="0">
                <a:solidFill>
                  <a:schemeClr val="tx1"/>
                </a:solidFill>
                <a:latin typeface="Calibri" pitchFamily="34" charset="0"/>
                <a:cs typeface="Arial" pitchFamily="34" charset="0"/>
              </a:rPr>
              <a:t>Financial Management</a:t>
            </a:r>
            <a:endParaRPr lang="en-US" sz="1400" b="1" dirty="0">
              <a:solidFill>
                <a:schemeClr val="tx1"/>
              </a:solidFill>
              <a:latin typeface="Calibri" pitchFamily="34" charset="0"/>
              <a:cs typeface="Arial" pitchFamily="34" charset="0"/>
            </a:endParaRPr>
          </a:p>
        </p:txBody>
      </p:sp>
      <p:sp>
        <p:nvSpPr>
          <p:cNvPr id="8" name="Rectangle 7"/>
          <p:cNvSpPr/>
          <p:nvPr/>
        </p:nvSpPr>
        <p:spPr bwMode="auto">
          <a:xfrm>
            <a:off x="922319" y="3435925"/>
            <a:ext cx="5266706" cy="2362200"/>
          </a:xfrm>
          <a:prstGeom prst="rect">
            <a:avLst/>
          </a:prstGeom>
          <a:solidFill>
            <a:schemeClr val="tx2">
              <a:lumMod val="20000"/>
              <a:lumOff val="80000"/>
            </a:schemeClr>
          </a:solidFill>
          <a:ln>
            <a:solidFill>
              <a:schemeClr val="accent1">
                <a:lumMod val="50000"/>
              </a:schemeClr>
            </a:solidFill>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marL="285750" indent="-285750" algn="just" eaLnBrk="0" hangingPunct="0">
              <a:lnSpc>
                <a:spcPct val="150000"/>
              </a:lnSpc>
              <a:buFont typeface="Wingdings" pitchFamily="2" charset="2"/>
              <a:buChar char="§"/>
            </a:pPr>
            <a:r>
              <a:rPr lang="en-US" sz="1200" dirty="0">
                <a:solidFill>
                  <a:schemeClr val="tx1"/>
                </a:solidFill>
              </a:rPr>
              <a:t>Lack of skilled-resources deployment at appropriate time.</a:t>
            </a:r>
          </a:p>
          <a:p>
            <a:pPr marL="285750" indent="-285750" algn="just" eaLnBrk="0" hangingPunct="0">
              <a:lnSpc>
                <a:spcPct val="150000"/>
              </a:lnSpc>
              <a:buFont typeface="Wingdings" pitchFamily="2" charset="2"/>
              <a:buChar char="§"/>
            </a:pPr>
            <a:r>
              <a:rPr lang="en-US" sz="1200" dirty="0">
                <a:solidFill>
                  <a:schemeClr val="tx1"/>
                </a:solidFill>
              </a:rPr>
              <a:t>Scope breach due to understanding arbitration.</a:t>
            </a:r>
          </a:p>
          <a:p>
            <a:pPr marL="285750" indent="-285750" algn="just" eaLnBrk="0" hangingPunct="0">
              <a:lnSpc>
                <a:spcPct val="150000"/>
              </a:lnSpc>
              <a:buFont typeface="Wingdings" pitchFamily="2" charset="2"/>
              <a:buChar char="§"/>
            </a:pPr>
            <a:r>
              <a:rPr lang="en-US" sz="1200" dirty="0">
                <a:solidFill>
                  <a:schemeClr val="tx1"/>
                </a:solidFill>
              </a:rPr>
              <a:t>Lack of Communication plan or adherence to it. </a:t>
            </a:r>
          </a:p>
          <a:p>
            <a:pPr marL="285750" indent="-285750" algn="just" eaLnBrk="0" hangingPunct="0">
              <a:lnSpc>
                <a:spcPct val="150000"/>
              </a:lnSpc>
              <a:buFont typeface="Wingdings" pitchFamily="2" charset="2"/>
              <a:buChar char="§"/>
            </a:pPr>
            <a:r>
              <a:rPr lang="en-US" sz="1200" dirty="0">
                <a:solidFill>
                  <a:schemeClr val="tx1"/>
                </a:solidFill>
              </a:rPr>
              <a:t>Service Delivery escalations during Pilot/Guided support.</a:t>
            </a:r>
          </a:p>
          <a:p>
            <a:pPr marL="285750" indent="-285750" algn="just" eaLnBrk="0" hangingPunct="0">
              <a:lnSpc>
                <a:spcPct val="150000"/>
              </a:lnSpc>
              <a:buFont typeface="Wingdings" pitchFamily="2" charset="2"/>
              <a:buChar char="§"/>
            </a:pPr>
            <a:r>
              <a:rPr lang="en-US" sz="1200" dirty="0">
                <a:solidFill>
                  <a:schemeClr val="tx1"/>
                </a:solidFill>
              </a:rPr>
              <a:t>CAPEX escalation as against envisaged earlier</a:t>
            </a:r>
          </a:p>
          <a:p>
            <a:pPr marL="285750" indent="-285750" algn="just" eaLnBrk="0" hangingPunct="0">
              <a:lnSpc>
                <a:spcPct val="150000"/>
              </a:lnSpc>
              <a:buFont typeface="Wingdings" pitchFamily="2" charset="2"/>
              <a:buChar char="§"/>
            </a:pPr>
            <a:r>
              <a:rPr lang="en-US" sz="1200" dirty="0">
                <a:solidFill>
                  <a:schemeClr val="tx1"/>
                </a:solidFill>
              </a:rPr>
              <a:t>Customer Resources not available  during transition.</a:t>
            </a:r>
          </a:p>
          <a:p>
            <a:pPr marL="285750" indent="-285750" algn="just" eaLnBrk="0" hangingPunct="0">
              <a:lnSpc>
                <a:spcPct val="150000"/>
              </a:lnSpc>
              <a:buFont typeface="Wingdings" pitchFamily="2" charset="2"/>
              <a:buChar char="§"/>
            </a:pPr>
            <a:r>
              <a:rPr lang="en-US" sz="1200" dirty="0">
                <a:solidFill>
                  <a:schemeClr val="tx1"/>
                </a:solidFill>
              </a:rPr>
              <a:t>Non-adherence to issue / escalation management.</a:t>
            </a:r>
          </a:p>
          <a:p>
            <a:pPr marL="285750" indent="-285750" algn="just" eaLnBrk="0" hangingPunct="0">
              <a:lnSpc>
                <a:spcPct val="150000"/>
              </a:lnSpc>
              <a:buFont typeface="Wingdings" pitchFamily="2" charset="2"/>
              <a:buChar char="§"/>
            </a:pPr>
            <a:r>
              <a:rPr lang="en-US" sz="1200" dirty="0">
                <a:solidFill>
                  <a:schemeClr val="tx1"/>
                </a:solidFill>
              </a:rPr>
              <a:t>Lack of co-operation due to Outsourcing/offshore backlash</a:t>
            </a:r>
          </a:p>
        </p:txBody>
      </p:sp>
      <p:sp>
        <p:nvSpPr>
          <p:cNvPr id="12" name="Rectangle 11"/>
          <p:cNvSpPr/>
          <p:nvPr/>
        </p:nvSpPr>
        <p:spPr bwMode="auto">
          <a:xfrm>
            <a:off x="2760025" y="2340446"/>
            <a:ext cx="1676400" cy="557131"/>
          </a:xfrm>
          <a:prstGeom prst="rect">
            <a:avLst/>
          </a:prstGeom>
          <a:solidFill>
            <a:srgbClr val="63AFE5"/>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sz="1400" b="1" dirty="0" smtClean="0">
                <a:solidFill>
                  <a:schemeClr val="tx1"/>
                </a:solidFill>
                <a:latin typeface="Calibri" pitchFamily="34" charset="0"/>
                <a:cs typeface="Arial" pitchFamily="34" charset="0"/>
              </a:rPr>
              <a:t>Service Delivery Management</a:t>
            </a:r>
            <a:endParaRPr lang="en-US" sz="1400" b="1" dirty="0">
              <a:solidFill>
                <a:schemeClr val="tx1"/>
              </a:solidFill>
              <a:latin typeface="Calibri" pitchFamily="34" charset="0"/>
              <a:cs typeface="Arial" pitchFamily="34" charset="0"/>
            </a:endParaRPr>
          </a:p>
        </p:txBody>
      </p:sp>
      <p:sp>
        <p:nvSpPr>
          <p:cNvPr id="13" name="Rectangle 12"/>
          <p:cNvSpPr/>
          <p:nvPr/>
        </p:nvSpPr>
        <p:spPr bwMode="auto">
          <a:xfrm>
            <a:off x="4583875" y="2340446"/>
            <a:ext cx="1600200" cy="557131"/>
          </a:xfrm>
          <a:prstGeom prst="rect">
            <a:avLst/>
          </a:prstGeom>
          <a:solidFill>
            <a:srgbClr val="63AFE5"/>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sz="1400" b="1" dirty="0" smtClean="0">
                <a:solidFill>
                  <a:schemeClr val="tx1"/>
                </a:solidFill>
                <a:latin typeface="Calibri" pitchFamily="34" charset="0"/>
                <a:cs typeface="Arial" pitchFamily="34" charset="0"/>
              </a:rPr>
              <a:t>Schedule Management </a:t>
            </a:r>
            <a:endParaRPr lang="en-US" sz="1400" b="1" dirty="0">
              <a:solidFill>
                <a:schemeClr val="tx1"/>
              </a:solidFill>
              <a:latin typeface="Calibri" pitchFamily="34" charset="0"/>
              <a:cs typeface="Arial" pitchFamily="34" charset="0"/>
            </a:endParaRPr>
          </a:p>
        </p:txBody>
      </p:sp>
      <p:sp>
        <p:nvSpPr>
          <p:cNvPr id="16" name="Right Arrow 15"/>
          <p:cNvSpPr/>
          <p:nvPr/>
        </p:nvSpPr>
        <p:spPr>
          <a:xfrm rot="5400000">
            <a:off x="3209481" y="1817592"/>
            <a:ext cx="451906" cy="332510"/>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itchFamily="34" charset="0"/>
            </a:endParaRPr>
          </a:p>
        </p:txBody>
      </p:sp>
      <p:sp>
        <p:nvSpPr>
          <p:cNvPr id="17" name="Right Arrow 16"/>
          <p:cNvSpPr/>
          <p:nvPr/>
        </p:nvSpPr>
        <p:spPr>
          <a:xfrm rot="5400000">
            <a:off x="3452752" y="3038603"/>
            <a:ext cx="263236" cy="332510"/>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itchFamily="34" charset="0"/>
            </a:endParaRPr>
          </a:p>
        </p:txBody>
      </p:sp>
      <p:sp>
        <p:nvSpPr>
          <p:cNvPr id="18" name="Right Arrow 17"/>
          <p:cNvSpPr/>
          <p:nvPr/>
        </p:nvSpPr>
        <p:spPr>
          <a:xfrm rot="5400000">
            <a:off x="1471552" y="3038603"/>
            <a:ext cx="263236" cy="332510"/>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itchFamily="34" charset="0"/>
            </a:endParaRPr>
          </a:p>
        </p:txBody>
      </p:sp>
      <p:sp>
        <p:nvSpPr>
          <p:cNvPr id="19" name="Right Arrow 18"/>
          <p:cNvSpPr/>
          <p:nvPr/>
        </p:nvSpPr>
        <p:spPr>
          <a:xfrm rot="5400000">
            <a:off x="5461662" y="3038603"/>
            <a:ext cx="263236" cy="332510"/>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itchFamily="34" charset="0"/>
            </a:endParaRPr>
          </a:p>
        </p:txBody>
      </p:sp>
      <p:sp>
        <p:nvSpPr>
          <p:cNvPr id="20" name="Bent-Up Arrow 19"/>
          <p:cNvSpPr/>
          <p:nvPr/>
        </p:nvSpPr>
        <p:spPr>
          <a:xfrm rot="10800000">
            <a:off x="1383497" y="1451758"/>
            <a:ext cx="690728" cy="472047"/>
          </a:xfrm>
          <a:prstGeom prst="bentUp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itchFamily="34" charset="0"/>
            </a:endParaRPr>
          </a:p>
        </p:txBody>
      </p:sp>
      <p:sp>
        <p:nvSpPr>
          <p:cNvPr id="21" name="Bent-Up Arrow 20"/>
          <p:cNvSpPr/>
          <p:nvPr/>
        </p:nvSpPr>
        <p:spPr>
          <a:xfrm flipV="1">
            <a:off x="4741225" y="1516078"/>
            <a:ext cx="740219" cy="472047"/>
          </a:xfrm>
          <a:prstGeom prst="bentUp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itchFamily="34" charset="0"/>
            </a:endParaRPr>
          </a:p>
        </p:txBody>
      </p:sp>
      <p:grpSp>
        <p:nvGrpSpPr>
          <p:cNvPr id="23" name="Group 22"/>
          <p:cNvGrpSpPr/>
          <p:nvPr/>
        </p:nvGrpSpPr>
        <p:grpSpPr>
          <a:xfrm>
            <a:off x="6879062" y="1751839"/>
            <a:ext cx="1812224" cy="697272"/>
            <a:chOff x="0" y="557826"/>
            <a:chExt cx="1812224" cy="697272"/>
          </a:xfrm>
        </p:grpSpPr>
        <p:sp>
          <p:nvSpPr>
            <p:cNvPr id="33" name="Rounded Rectangle 32"/>
            <p:cNvSpPr/>
            <p:nvPr/>
          </p:nvSpPr>
          <p:spPr>
            <a:xfrm>
              <a:off x="0" y="557826"/>
              <a:ext cx="1812224" cy="697272"/>
            </a:xfrm>
            <a:prstGeom prst="roundRect">
              <a:avLst/>
            </a:prstGeom>
            <a:solidFill>
              <a:srgbClr val="90C7EC"/>
            </a:solidFill>
            <a:ln w="12700" cap="flat" cmpd="sng" algn="ctr">
              <a:solidFill>
                <a:schemeClr val="bg1"/>
              </a:solidFill>
              <a:prstDash val="solid"/>
            </a:ln>
            <a:effectLst>
              <a:outerShdw blurRad="50800" dist="38100" dir="5400000" algn="t" rotWithShape="0">
                <a:prstClr val="black">
                  <a:alpha val="40000"/>
                </a:prstClr>
              </a:outerShdw>
            </a:effectLst>
          </p:spPr>
          <p:style>
            <a:lnRef idx="2">
              <a:scrgbClr r="0" g="0" b="0"/>
            </a:lnRef>
            <a:fillRef idx="1">
              <a:scrgbClr r="0" g="0" b="0"/>
            </a:fillRef>
            <a:effectRef idx="0">
              <a:scrgbClr r="0" g="0" b="0"/>
            </a:effectRef>
            <a:fontRef idx="minor">
              <a:schemeClr val="lt1"/>
            </a:fontRef>
          </p:style>
        </p:sp>
        <p:sp>
          <p:nvSpPr>
            <p:cNvPr id="34" name="Rounded Rectangle 4"/>
            <p:cNvSpPr/>
            <p:nvPr/>
          </p:nvSpPr>
          <p:spPr>
            <a:xfrm>
              <a:off x="34038" y="591864"/>
              <a:ext cx="1744148" cy="62919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45720" rIns="45720" bIns="45720" numCol="1" spcCol="1270" anchor="ctr" anchorCtr="0">
              <a:noAutofit/>
            </a:bodyPr>
            <a:lstStyle/>
            <a:p>
              <a:pPr lvl="0" algn="ctr" defTabSz="533400">
                <a:lnSpc>
                  <a:spcPct val="100000"/>
                </a:lnSpc>
                <a:spcBef>
                  <a:spcPct val="0"/>
                </a:spcBef>
                <a:spcAft>
                  <a:spcPts val="0"/>
                </a:spcAft>
              </a:pPr>
              <a:r>
                <a:rPr lang="en-US" sz="1200" b="1" kern="1200" dirty="0" smtClean="0">
                  <a:solidFill>
                    <a:schemeClr val="tx1"/>
                  </a:solidFill>
                  <a:latin typeface="+mn-lt"/>
                  <a:cs typeface="Arial" pitchFamily="34" charset="0"/>
                </a:rPr>
                <a:t>Risk Identification</a:t>
              </a:r>
              <a:endParaRPr lang="en-US" sz="1200" b="1" kern="1200" dirty="0">
                <a:solidFill>
                  <a:schemeClr val="tx1"/>
                </a:solidFill>
                <a:latin typeface="+mn-lt"/>
                <a:ea typeface="+mn-ea"/>
                <a:cs typeface="+mn-cs"/>
              </a:endParaRPr>
            </a:p>
          </p:txBody>
        </p:sp>
      </p:grpSp>
      <p:grpSp>
        <p:nvGrpSpPr>
          <p:cNvPr id="24" name="Group 23"/>
          <p:cNvGrpSpPr/>
          <p:nvPr/>
        </p:nvGrpSpPr>
        <p:grpSpPr>
          <a:xfrm>
            <a:off x="6858000" y="2753678"/>
            <a:ext cx="1821412" cy="734894"/>
            <a:chOff x="2247370" y="380003"/>
            <a:chExt cx="1911592" cy="734894"/>
          </a:xfrm>
        </p:grpSpPr>
        <p:sp>
          <p:nvSpPr>
            <p:cNvPr id="31" name="Rounded Rectangle 30"/>
            <p:cNvSpPr/>
            <p:nvPr/>
          </p:nvSpPr>
          <p:spPr>
            <a:xfrm>
              <a:off x="2247370" y="380003"/>
              <a:ext cx="1911592" cy="725170"/>
            </a:xfrm>
            <a:prstGeom prst="roundRect">
              <a:avLst/>
            </a:prstGeom>
            <a:solidFill>
              <a:srgbClr val="90C7EC"/>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2" name="Rounded Rectangle 6"/>
            <p:cNvSpPr/>
            <p:nvPr/>
          </p:nvSpPr>
          <p:spPr>
            <a:xfrm>
              <a:off x="2269753" y="460527"/>
              <a:ext cx="1876192" cy="6543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45720" rIns="45720" bIns="45720" numCol="1" spcCol="1270" anchor="t" anchorCtr="0">
              <a:noAutofit/>
            </a:bodyPr>
            <a:lstStyle/>
            <a:p>
              <a:pPr lvl="0" algn="ctr" defTabSz="533400">
                <a:lnSpc>
                  <a:spcPct val="100000"/>
                </a:lnSpc>
                <a:spcBef>
                  <a:spcPct val="0"/>
                </a:spcBef>
                <a:spcAft>
                  <a:spcPts val="0"/>
                </a:spcAft>
              </a:pPr>
              <a:r>
                <a:rPr lang="en-US" sz="1200" b="1" kern="1200" dirty="0" smtClean="0">
                  <a:solidFill>
                    <a:schemeClr val="tx1"/>
                  </a:solidFill>
                  <a:latin typeface="+mn-lt"/>
                  <a:cs typeface="Arial" pitchFamily="34" charset="0"/>
                </a:rPr>
                <a:t>Risk Assessment &amp; Analysis</a:t>
              </a:r>
              <a:endParaRPr lang="en-US" sz="1200" b="1" kern="1200" dirty="0">
                <a:solidFill>
                  <a:schemeClr val="tx1"/>
                </a:solidFill>
                <a:latin typeface="+mn-lt"/>
                <a:cs typeface="Arial" pitchFamily="34" charset="0"/>
              </a:endParaRPr>
            </a:p>
          </p:txBody>
        </p:sp>
      </p:grpSp>
      <p:grpSp>
        <p:nvGrpSpPr>
          <p:cNvPr id="25" name="Group 24"/>
          <p:cNvGrpSpPr/>
          <p:nvPr/>
        </p:nvGrpSpPr>
        <p:grpSpPr>
          <a:xfrm>
            <a:off x="6877792" y="3843345"/>
            <a:ext cx="1823782" cy="725170"/>
            <a:chOff x="4491252" y="543877"/>
            <a:chExt cx="2055025" cy="725170"/>
          </a:xfrm>
        </p:grpSpPr>
        <p:sp>
          <p:nvSpPr>
            <p:cNvPr id="29" name="Rounded Rectangle 28"/>
            <p:cNvSpPr/>
            <p:nvPr/>
          </p:nvSpPr>
          <p:spPr>
            <a:xfrm>
              <a:off x="4491252" y="543877"/>
              <a:ext cx="2055025" cy="725170"/>
            </a:xfrm>
            <a:prstGeom prst="roundRect">
              <a:avLst/>
            </a:prstGeom>
            <a:solidFill>
              <a:srgbClr val="90C7EC"/>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0" name="Rounded Rectangle 8"/>
            <p:cNvSpPr/>
            <p:nvPr/>
          </p:nvSpPr>
          <p:spPr>
            <a:xfrm>
              <a:off x="4526652" y="579277"/>
              <a:ext cx="1984225" cy="6543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45720" rIns="45720" bIns="45720" numCol="1" spcCol="1270" anchor="ctr" anchorCtr="0">
              <a:noAutofit/>
            </a:bodyPr>
            <a:lstStyle/>
            <a:p>
              <a:pPr lvl="0" algn="ctr" defTabSz="533400">
                <a:lnSpc>
                  <a:spcPct val="100000"/>
                </a:lnSpc>
                <a:spcBef>
                  <a:spcPct val="0"/>
                </a:spcBef>
                <a:spcAft>
                  <a:spcPts val="0"/>
                </a:spcAft>
              </a:pPr>
              <a:r>
                <a:rPr lang="en-US" sz="1200" b="1" kern="1200" dirty="0" smtClean="0">
                  <a:solidFill>
                    <a:schemeClr val="tx1"/>
                  </a:solidFill>
                  <a:latin typeface="+mn-lt"/>
                  <a:cs typeface="Arial" pitchFamily="34" charset="0"/>
                </a:rPr>
                <a:t>Risk Mitigation Planning</a:t>
              </a:r>
              <a:endParaRPr lang="en-US" sz="1200" b="1" kern="1200" dirty="0">
                <a:solidFill>
                  <a:schemeClr val="tx1"/>
                </a:solidFill>
                <a:latin typeface="+mn-lt"/>
                <a:cs typeface="Arial" pitchFamily="34" charset="0"/>
              </a:endParaRPr>
            </a:p>
          </p:txBody>
        </p:sp>
      </p:grpSp>
      <p:grpSp>
        <p:nvGrpSpPr>
          <p:cNvPr id="26" name="Group 25"/>
          <p:cNvGrpSpPr/>
          <p:nvPr/>
        </p:nvGrpSpPr>
        <p:grpSpPr>
          <a:xfrm>
            <a:off x="6865600" y="4973775"/>
            <a:ext cx="1856665" cy="725170"/>
            <a:chOff x="6856184" y="543877"/>
            <a:chExt cx="2055025" cy="725170"/>
          </a:xfrm>
        </p:grpSpPr>
        <p:sp>
          <p:nvSpPr>
            <p:cNvPr id="27" name="Rounded Rectangle 26"/>
            <p:cNvSpPr/>
            <p:nvPr/>
          </p:nvSpPr>
          <p:spPr>
            <a:xfrm>
              <a:off x="6856184" y="543877"/>
              <a:ext cx="2055025" cy="725170"/>
            </a:xfrm>
            <a:prstGeom prst="roundRect">
              <a:avLst/>
            </a:prstGeom>
            <a:solidFill>
              <a:srgbClr val="90C7EC"/>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8" name="Rounded Rectangle 10"/>
            <p:cNvSpPr/>
            <p:nvPr/>
          </p:nvSpPr>
          <p:spPr>
            <a:xfrm>
              <a:off x="6891584" y="579277"/>
              <a:ext cx="1984225" cy="6543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45720" rIns="45720" bIns="45720" numCol="1" spcCol="1270" anchor="ctr" anchorCtr="0">
              <a:noAutofit/>
            </a:bodyPr>
            <a:lstStyle/>
            <a:p>
              <a:pPr lvl="0" algn="ctr" defTabSz="533400">
                <a:lnSpc>
                  <a:spcPct val="100000"/>
                </a:lnSpc>
                <a:spcBef>
                  <a:spcPct val="0"/>
                </a:spcBef>
                <a:spcAft>
                  <a:spcPts val="0"/>
                </a:spcAft>
              </a:pPr>
              <a:r>
                <a:rPr lang="en-US" sz="1200" b="1" kern="1200" dirty="0" smtClean="0">
                  <a:solidFill>
                    <a:schemeClr val="tx1"/>
                  </a:solidFill>
                  <a:latin typeface="+mn-lt"/>
                  <a:cs typeface="Arial" pitchFamily="34" charset="0"/>
                </a:rPr>
                <a:t>Risk Tracking and Reporting</a:t>
              </a:r>
              <a:endParaRPr lang="en-US" sz="1200" b="1" kern="1200" dirty="0">
                <a:solidFill>
                  <a:schemeClr val="tx1"/>
                </a:solidFill>
                <a:latin typeface="+mn-lt"/>
                <a:cs typeface="Arial" pitchFamily="34" charset="0"/>
              </a:endParaRPr>
            </a:p>
          </p:txBody>
        </p:sp>
      </p:grpSp>
      <p:sp>
        <p:nvSpPr>
          <p:cNvPr id="37" name="Rectangle 36"/>
          <p:cNvSpPr/>
          <p:nvPr/>
        </p:nvSpPr>
        <p:spPr>
          <a:xfrm>
            <a:off x="7140056" y="1265781"/>
            <a:ext cx="1348190" cy="338554"/>
          </a:xfrm>
          <a:prstGeom prst="rect">
            <a:avLst/>
          </a:prstGeom>
        </p:spPr>
        <p:txBody>
          <a:bodyPr wrap="none">
            <a:spAutoFit/>
          </a:bodyPr>
          <a:lstStyle/>
          <a:p>
            <a:pPr algn="ctr"/>
            <a:r>
              <a:rPr lang="en-US" sz="1600" b="1" dirty="0" smtClean="0">
                <a:latin typeface="Calibri" pitchFamily="34" charset="0"/>
                <a:cs typeface="Arial" pitchFamily="34" charset="0"/>
              </a:rPr>
              <a:t>Possible Risks</a:t>
            </a:r>
            <a:endParaRPr lang="en-US" sz="1600" b="1" dirty="0">
              <a:latin typeface="Calibri" pitchFamily="34" charset="0"/>
              <a:cs typeface="Arial" pitchFamily="34" charset="0"/>
            </a:endParaRPr>
          </a:p>
        </p:txBody>
      </p:sp>
    </p:spTree>
    <p:extLst>
      <p:ext uri="{BB962C8B-B14F-4D97-AF65-F5344CB8AC3E}">
        <p14:creationId xmlns:p14="http://schemas.microsoft.com/office/powerpoint/2010/main" val="37352196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Transition Reporting  &amp; Tracking </a:t>
            </a:r>
            <a:endParaRPr lang="en-US" dirty="0"/>
          </a:p>
        </p:txBody>
      </p:sp>
      <p:sp>
        <p:nvSpPr>
          <p:cNvPr id="4" name="Footer Placeholder 3"/>
          <p:cNvSpPr>
            <a:spLocks noGrp="1"/>
          </p:cNvSpPr>
          <p:nvPr>
            <p:ph type="ftr" sz="quarter" idx="10"/>
          </p:nvPr>
        </p:nvSpPr>
        <p:spPr/>
        <p:txBody>
          <a:bodyPr/>
          <a:lstStyle/>
          <a:p>
            <a:r>
              <a:rPr lang="en-US" smtClean="0"/>
              <a:t>© 2017, GAVS Technologies</a:t>
            </a:r>
            <a:endParaRPr lang="en-US" dirty="0"/>
          </a:p>
        </p:txBody>
      </p:sp>
      <p:sp>
        <p:nvSpPr>
          <p:cNvPr id="5" name="Slide Number Placeholder 4"/>
          <p:cNvSpPr>
            <a:spLocks noGrp="1"/>
          </p:cNvSpPr>
          <p:nvPr>
            <p:ph type="sldNum" sz="quarter" idx="11"/>
          </p:nvPr>
        </p:nvSpPr>
        <p:spPr/>
        <p:txBody>
          <a:bodyPr/>
          <a:lstStyle/>
          <a:p>
            <a:fld id="{6D405A9F-E9E4-407E-86F8-DBCDA20C9FEA}" type="slidenum">
              <a:rPr lang="en-US" smtClean="0"/>
              <a:pPr/>
              <a:t>12</a:t>
            </a:fld>
            <a:endParaRPr lang="en-US" dirty="0"/>
          </a:p>
        </p:txBody>
      </p:sp>
      <p:pic>
        <p:nvPicPr>
          <p:cNvPr id="6"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r="43333" b="52511"/>
          <a:stretch/>
        </p:blipFill>
        <p:spPr bwMode="auto">
          <a:xfrm>
            <a:off x="2994706" y="2587703"/>
            <a:ext cx="2871474" cy="1646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5619008" y="3726740"/>
            <a:ext cx="1981200" cy="307777"/>
          </a:xfrm>
          <a:prstGeom prst="rect">
            <a:avLst/>
          </a:prstGeom>
          <a:noFill/>
        </p:spPr>
        <p:txBody>
          <a:bodyPr wrap="square" rtlCol="0">
            <a:spAutoFit/>
          </a:bodyPr>
          <a:lstStyle/>
          <a:p>
            <a:pPr algn="ctr"/>
            <a:r>
              <a:rPr lang="en-US" sz="1400" b="1" dirty="0" smtClean="0">
                <a:latin typeface="+mn-lt"/>
              </a:rPr>
              <a:t>Transition Effectiveness</a:t>
            </a:r>
            <a:endParaRPr lang="en-US" sz="1400" b="1" dirty="0">
              <a:latin typeface="+mn-lt"/>
            </a:endParaRPr>
          </a:p>
        </p:txBody>
      </p:sp>
      <p:sp>
        <p:nvSpPr>
          <p:cNvPr id="8" name="TextBox 7"/>
          <p:cNvSpPr txBox="1"/>
          <p:nvPr/>
        </p:nvSpPr>
        <p:spPr>
          <a:xfrm>
            <a:off x="152400" y="3723600"/>
            <a:ext cx="3733800" cy="307777"/>
          </a:xfrm>
          <a:prstGeom prst="rect">
            <a:avLst/>
          </a:prstGeom>
          <a:noFill/>
        </p:spPr>
        <p:txBody>
          <a:bodyPr wrap="square" rtlCol="0">
            <a:spAutoFit/>
          </a:bodyPr>
          <a:lstStyle/>
          <a:p>
            <a:pPr algn="ctr" eaLnBrk="1" hangingPunct="1">
              <a:spcBef>
                <a:spcPct val="30000"/>
              </a:spcBef>
              <a:buFont typeface="Wingdings" pitchFamily="2" charset="2"/>
              <a:buNone/>
            </a:pPr>
            <a:r>
              <a:rPr lang="en-US" sz="1400" b="1" dirty="0">
                <a:latin typeface="+mn-lt"/>
                <a:cs typeface="Arial" pitchFamily="34" charset="0"/>
              </a:rPr>
              <a:t>Transition Project Tracking</a:t>
            </a:r>
          </a:p>
        </p:txBody>
      </p:sp>
      <p:sp>
        <p:nvSpPr>
          <p:cNvPr id="9" name="TextBox 8"/>
          <p:cNvSpPr txBox="1"/>
          <p:nvPr/>
        </p:nvSpPr>
        <p:spPr>
          <a:xfrm>
            <a:off x="3505200" y="2057400"/>
            <a:ext cx="1981200" cy="523220"/>
          </a:xfrm>
          <a:prstGeom prst="rect">
            <a:avLst/>
          </a:prstGeom>
          <a:noFill/>
        </p:spPr>
        <p:txBody>
          <a:bodyPr wrap="square" rtlCol="0">
            <a:spAutoFit/>
          </a:bodyPr>
          <a:lstStyle/>
          <a:p>
            <a:pPr algn="ctr"/>
            <a:r>
              <a:rPr lang="en-US" sz="1400" b="1" dirty="0" smtClean="0">
                <a:latin typeface="+mn-lt"/>
              </a:rPr>
              <a:t>Issue &amp; Risk Management</a:t>
            </a:r>
            <a:endParaRPr lang="en-US" sz="1400" b="1" dirty="0">
              <a:latin typeface="+mn-lt"/>
            </a:endParaRPr>
          </a:p>
        </p:txBody>
      </p:sp>
      <p:sp>
        <p:nvSpPr>
          <p:cNvPr id="10" name="Text Box 23"/>
          <p:cNvSpPr txBox="1">
            <a:spLocks noChangeArrowheads="1"/>
          </p:cNvSpPr>
          <p:nvPr/>
        </p:nvSpPr>
        <p:spPr bwMode="auto">
          <a:xfrm>
            <a:off x="4689392" y="1007423"/>
            <a:ext cx="343551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177800" indent="-1778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lnSpc>
                <a:spcPct val="150000"/>
              </a:lnSpc>
              <a:buClr>
                <a:srgbClr val="CC6600"/>
              </a:buClr>
            </a:pPr>
            <a:r>
              <a:rPr lang="en-US" sz="1100" b="1" dirty="0" smtClean="0">
                <a:latin typeface="+mn-lt"/>
                <a:cs typeface="Arial" pitchFamily="34" charset="0"/>
              </a:rPr>
              <a:t>Risk </a:t>
            </a:r>
            <a:r>
              <a:rPr lang="en-US" sz="1100" b="1" dirty="0">
                <a:latin typeface="+mn-lt"/>
                <a:cs typeface="Arial" pitchFamily="34" charset="0"/>
              </a:rPr>
              <a:t>Management</a:t>
            </a:r>
          </a:p>
          <a:p>
            <a:pPr algn="just" eaLnBrk="1" hangingPunct="1">
              <a:lnSpc>
                <a:spcPct val="150000"/>
              </a:lnSpc>
              <a:buFont typeface="Wingdings" pitchFamily="2" charset="2"/>
              <a:buChar char="§"/>
            </a:pPr>
            <a:r>
              <a:rPr lang="en-US" sz="1050" dirty="0">
                <a:latin typeface="+mn-lt"/>
                <a:cs typeface="Arial" pitchFamily="34" charset="0"/>
              </a:rPr>
              <a:t>All the identified risks are monitored for any escalation and auto-category wise correlation with issues.</a:t>
            </a:r>
          </a:p>
        </p:txBody>
      </p:sp>
      <p:sp>
        <p:nvSpPr>
          <p:cNvPr id="11" name="Rectangle 10"/>
          <p:cNvSpPr/>
          <p:nvPr/>
        </p:nvSpPr>
        <p:spPr>
          <a:xfrm>
            <a:off x="5257800" y="4228650"/>
            <a:ext cx="3744686" cy="2077492"/>
          </a:xfrm>
          <a:prstGeom prst="rect">
            <a:avLst/>
          </a:prstGeom>
        </p:spPr>
        <p:txBody>
          <a:bodyPr wrap="square">
            <a:spAutoFit/>
          </a:bodyPr>
          <a:lstStyle/>
          <a:p>
            <a:pPr marL="177800" indent="-177800" algn="just">
              <a:lnSpc>
                <a:spcPct val="150000"/>
              </a:lnSpc>
              <a:buClr>
                <a:schemeClr val="tx1"/>
              </a:buClr>
              <a:buFont typeface="Wingdings" pitchFamily="2" charset="2"/>
              <a:buChar char="§"/>
            </a:pPr>
            <a:r>
              <a:rPr lang="en-US" sz="1050" dirty="0" smtClean="0">
                <a:latin typeface="+mn-lt"/>
                <a:cs typeface="Arial" pitchFamily="34" charset="0"/>
              </a:rPr>
              <a:t>Transition </a:t>
            </a:r>
            <a:r>
              <a:rPr lang="en-US" sz="1050" dirty="0">
                <a:latin typeface="+mn-lt"/>
                <a:cs typeface="Arial" pitchFamily="34" charset="0"/>
              </a:rPr>
              <a:t>effectiveness to be tracked using completion percentage by towers.</a:t>
            </a:r>
          </a:p>
          <a:p>
            <a:pPr marL="177800" indent="-177800" algn="just">
              <a:lnSpc>
                <a:spcPct val="150000"/>
              </a:lnSpc>
              <a:buClr>
                <a:schemeClr val="tx1"/>
              </a:buClr>
              <a:buFont typeface="Wingdings" pitchFamily="2" charset="2"/>
              <a:buChar char="§"/>
            </a:pPr>
            <a:r>
              <a:rPr lang="en-US" sz="1050" dirty="0">
                <a:latin typeface="+mn-lt"/>
                <a:cs typeface="Arial" pitchFamily="34" charset="0"/>
              </a:rPr>
              <a:t>CSAT</a:t>
            </a:r>
          </a:p>
          <a:p>
            <a:pPr marL="177800" indent="-177800" algn="just">
              <a:lnSpc>
                <a:spcPct val="150000"/>
              </a:lnSpc>
              <a:buClr>
                <a:schemeClr val="tx1"/>
              </a:buClr>
              <a:buFont typeface="Wingdings" pitchFamily="2" charset="2"/>
              <a:buChar char="§"/>
            </a:pPr>
            <a:r>
              <a:rPr lang="en-US" sz="1050" dirty="0">
                <a:latin typeface="+mn-lt"/>
                <a:cs typeface="Arial" pitchFamily="34" charset="0"/>
              </a:rPr>
              <a:t>Auto-CSAT request shall be raised from the portal</a:t>
            </a:r>
          </a:p>
          <a:p>
            <a:pPr marL="177800" indent="-177800" algn="just">
              <a:lnSpc>
                <a:spcPct val="150000"/>
              </a:lnSpc>
            </a:pPr>
            <a:r>
              <a:rPr lang="en-US" sz="1100" b="1" dirty="0">
                <a:latin typeface="+mn-lt"/>
                <a:cs typeface="Arial" pitchFamily="34" charset="0"/>
              </a:rPr>
              <a:t>Documentation Repository</a:t>
            </a:r>
          </a:p>
          <a:p>
            <a:pPr marL="177800" indent="-177800" algn="just" eaLnBrk="1" hangingPunct="1">
              <a:lnSpc>
                <a:spcPct val="150000"/>
              </a:lnSpc>
              <a:buClr>
                <a:schemeClr val="tx1"/>
              </a:buClr>
              <a:buFont typeface="Wingdings" pitchFamily="2" charset="2"/>
              <a:buChar char="§"/>
            </a:pPr>
            <a:r>
              <a:rPr lang="en-US" sz="1050" dirty="0">
                <a:latin typeface="+mn-lt"/>
                <a:cs typeface="Arial" pitchFamily="34" charset="0"/>
              </a:rPr>
              <a:t>All the transition project related documents, artifacts to be counter-checked for final sign-off.</a:t>
            </a:r>
          </a:p>
          <a:p>
            <a:pPr eaLnBrk="1" hangingPunct="1">
              <a:buClr>
                <a:srgbClr val="CC6600"/>
              </a:buClr>
              <a:buFont typeface="Wingdings" pitchFamily="2" charset="2"/>
              <a:buChar char="Ø"/>
            </a:pPr>
            <a:endParaRPr lang="en-US" dirty="0">
              <a:cs typeface="Arial" pitchFamily="34" charset="0"/>
            </a:endParaRPr>
          </a:p>
        </p:txBody>
      </p:sp>
      <p:sp>
        <p:nvSpPr>
          <p:cNvPr id="14" name="Rectangle 13"/>
          <p:cNvSpPr/>
          <p:nvPr/>
        </p:nvSpPr>
        <p:spPr>
          <a:xfrm>
            <a:off x="381000" y="4031377"/>
            <a:ext cx="3744686" cy="1061829"/>
          </a:xfrm>
          <a:prstGeom prst="rect">
            <a:avLst/>
          </a:prstGeom>
        </p:spPr>
        <p:txBody>
          <a:bodyPr wrap="square">
            <a:spAutoFit/>
          </a:bodyPr>
          <a:lstStyle/>
          <a:p>
            <a:pPr marL="177800" indent="-177800" algn="just" eaLnBrk="1" hangingPunct="1">
              <a:lnSpc>
                <a:spcPct val="150000"/>
              </a:lnSpc>
              <a:buClr>
                <a:schemeClr val="tx1"/>
              </a:buClr>
              <a:buFont typeface="Wingdings" pitchFamily="2" charset="2"/>
              <a:buChar char="§"/>
            </a:pPr>
            <a:r>
              <a:rPr lang="en-US" sz="1050" dirty="0" smtClean="0">
                <a:latin typeface="+mn-lt"/>
                <a:cs typeface="Arial" pitchFamily="34" charset="0"/>
              </a:rPr>
              <a:t>All </a:t>
            </a:r>
            <a:r>
              <a:rPr lang="en-US" sz="1050" dirty="0">
                <a:latin typeface="+mn-lt"/>
                <a:cs typeface="Arial" pitchFamily="34" charset="0"/>
              </a:rPr>
              <a:t>the transition project related activity at micro-breakdown work structure shall be monitored for completion status.</a:t>
            </a:r>
          </a:p>
          <a:p>
            <a:pPr marL="177800" indent="-177800" algn="just" eaLnBrk="1" hangingPunct="1">
              <a:lnSpc>
                <a:spcPct val="150000"/>
              </a:lnSpc>
              <a:buClr>
                <a:schemeClr val="tx1"/>
              </a:buClr>
              <a:buFont typeface="Wingdings" pitchFamily="2" charset="2"/>
              <a:buChar char="§"/>
            </a:pPr>
            <a:r>
              <a:rPr lang="en-US" sz="1050" dirty="0">
                <a:latin typeface="+mn-lt"/>
                <a:cs typeface="Arial" pitchFamily="34" charset="0"/>
              </a:rPr>
              <a:t>Exception reports and work completion report shall be created.</a:t>
            </a:r>
          </a:p>
        </p:txBody>
      </p:sp>
      <p:sp>
        <p:nvSpPr>
          <p:cNvPr id="15" name="Rectangle 14"/>
          <p:cNvSpPr/>
          <p:nvPr/>
        </p:nvSpPr>
        <p:spPr>
          <a:xfrm>
            <a:off x="381000" y="1007423"/>
            <a:ext cx="4572000" cy="1073371"/>
          </a:xfrm>
          <a:prstGeom prst="rect">
            <a:avLst/>
          </a:prstGeom>
        </p:spPr>
        <p:txBody>
          <a:bodyPr>
            <a:spAutoFit/>
          </a:bodyPr>
          <a:lstStyle/>
          <a:p>
            <a:pPr algn="just" eaLnBrk="1" hangingPunct="1">
              <a:lnSpc>
                <a:spcPct val="150000"/>
              </a:lnSpc>
              <a:buFont typeface="Wingdings" pitchFamily="2" charset="2"/>
              <a:buNone/>
            </a:pPr>
            <a:r>
              <a:rPr lang="en-US" sz="1100" b="1" dirty="0">
                <a:latin typeface="+mn-lt"/>
                <a:cs typeface="Arial" pitchFamily="34" charset="0"/>
              </a:rPr>
              <a:t>Issue Management</a:t>
            </a:r>
          </a:p>
          <a:p>
            <a:pPr algn="just" eaLnBrk="1" hangingPunct="1">
              <a:lnSpc>
                <a:spcPct val="150000"/>
              </a:lnSpc>
              <a:buFont typeface="Wingdings" pitchFamily="2" charset="2"/>
              <a:buChar char="§"/>
            </a:pPr>
            <a:r>
              <a:rPr lang="en-US" sz="1050" dirty="0">
                <a:latin typeface="+mn-lt"/>
                <a:cs typeface="Arial" pitchFamily="34" charset="0"/>
              </a:rPr>
              <a:t>All the issues related to transition to be  logged with priorities.</a:t>
            </a:r>
          </a:p>
          <a:p>
            <a:pPr algn="just" eaLnBrk="1" hangingPunct="1">
              <a:lnSpc>
                <a:spcPct val="150000"/>
              </a:lnSpc>
              <a:buFont typeface="Wingdings" pitchFamily="2" charset="2"/>
              <a:buChar char="§"/>
            </a:pPr>
            <a:r>
              <a:rPr lang="en-US" sz="1050" dirty="0">
                <a:latin typeface="+mn-lt"/>
                <a:cs typeface="Arial" pitchFamily="34" charset="0"/>
              </a:rPr>
              <a:t>Issues logged shall have escalation mechanism</a:t>
            </a:r>
          </a:p>
          <a:p>
            <a:pPr algn="just" eaLnBrk="1" hangingPunct="1">
              <a:lnSpc>
                <a:spcPct val="150000"/>
              </a:lnSpc>
              <a:buFont typeface="Wingdings" pitchFamily="2" charset="2"/>
              <a:buChar char="§"/>
            </a:pPr>
            <a:r>
              <a:rPr lang="en-US" sz="1050" dirty="0">
                <a:latin typeface="+mn-lt"/>
                <a:cs typeface="Arial" pitchFamily="34" charset="0"/>
              </a:rPr>
              <a:t>Daily/Weekly/Monthly reports to be generated especially for exception.</a:t>
            </a:r>
          </a:p>
        </p:txBody>
      </p:sp>
    </p:spTree>
    <p:extLst>
      <p:ext uri="{BB962C8B-B14F-4D97-AF65-F5344CB8AC3E}">
        <p14:creationId xmlns:p14="http://schemas.microsoft.com/office/powerpoint/2010/main" val="30318437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Transition Registration / Administration Process-flow</a:t>
            </a:r>
          </a:p>
        </p:txBody>
      </p:sp>
      <p:sp>
        <p:nvSpPr>
          <p:cNvPr id="4" name="Footer Placeholder 3"/>
          <p:cNvSpPr>
            <a:spLocks noGrp="1"/>
          </p:cNvSpPr>
          <p:nvPr>
            <p:ph type="ftr" sz="quarter" idx="10"/>
          </p:nvPr>
        </p:nvSpPr>
        <p:spPr/>
        <p:txBody>
          <a:bodyPr/>
          <a:lstStyle/>
          <a:p>
            <a:r>
              <a:rPr lang="en-US" smtClean="0"/>
              <a:t>© 2017, GAVS Technologies</a:t>
            </a:r>
            <a:endParaRPr lang="en-US" dirty="0"/>
          </a:p>
        </p:txBody>
      </p:sp>
      <p:sp>
        <p:nvSpPr>
          <p:cNvPr id="5" name="Slide Number Placeholder 4"/>
          <p:cNvSpPr>
            <a:spLocks noGrp="1"/>
          </p:cNvSpPr>
          <p:nvPr>
            <p:ph type="sldNum" sz="quarter" idx="11"/>
          </p:nvPr>
        </p:nvSpPr>
        <p:spPr/>
        <p:txBody>
          <a:bodyPr/>
          <a:lstStyle/>
          <a:p>
            <a:fld id="{6D405A9F-E9E4-407E-86F8-DBCDA20C9FEA}" type="slidenum">
              <a:rPr lang="en-US" smtClean="0"/>
              <a:pPr/>
              <a:t>13</a:t>
            </a:fld>
            <a:endParaRPr lang="en-US" dirty="0"/>
          </a:p>
        </p:txBody>
      </p:sp>
      <p:cxnSp>
        <p:nvCxnSpPr>
          <p:cNvPr id="9" name="Straight Arrow Connector 8"/>
          <p:cNvCxnSpPr/>
          <p:nvPr/>
        </p:nvCxnSpPr>
        <p:spPr>
          <a:xfrm rot="5400000">
            <a:off x="3463859" y="2300446"/>
            <a:ext cx="1554480" cy="1588"/>
          </a:xfrm>
          <a:prstGeom prst="straightConnector1">
            <a:avLst/>
          </a:prstGeom>
          <a:ln>
            <a:solidFill>
              <a:schemeClr val="bg1">
                <a:lumMod val="65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844510" y="2520045"/>
            <a:ext cx="7132320" cy="1588"/>
          </a:xfrm>
          <a:prstGeom prst="line">
            <a:avLst/>
          </a:prstGeom>
          <a:ln>
            <a:solidFill>
              <a:schemeClr val="bg1">
                <a:lumMod val="65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4013635" y="2743381"/>
            <a:ext cx="457200" cy="1588"/>
          </a:xfrm>
          <a:prstGeom prst="straightConnector1">
            <a:avLst/>
          </a:prstGeom>
          <a:ln>
            <a:solidFill>
              <a:schemeClr val="bg1">
                <a:lumMod val="65000"/>
              </a:schemeClr>
            </a:solidFill>
            <a:prstDash val="solid"/>
          </a:ln>
        </p:spPr>
        <p:style>
          <a:lnRef idx="1">
            <a:schemeClr val="accent1"/>
          </a:lnRef>
          <a:fillRef idx="0">
            <a:schemeClr val="accent1"/>
          </a:fillRef>
          <a:effectRef idx="0">
            <a:schemeClr val="accent1"/>
          </a:effectRef>
          <a:fontRef idx="minor">
            <a:schemeClr val="tx1"/>
          </a:fontRef>
        </p:style>
      </p:cxnSp>
      <p:pic>
        <p:nvPicPr>
          <p:cNvPr id="2050" name="Picture 2" descr="http://cdn1.iconfinder.com/data/icons/iconslandplayer/PNG/256x256/CircleBlue/Play1Ho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19400" y="1098255"/>
            <a:ext cx="384326" cy="384326"/>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3393783" y="1066801"/>
            <a:ext cx="1698492" cy="447234"/>
          </a:xfrm>
          <a:prstGeom prst="rect">
            <a:avLst/>
          </a:prstGeom>
          <a:gradFill flip="none" rotWithShape="1">
            <a:gsLst>
              <a:gs pos="0">
                <a:schemeClr val="tx1">
                  <a:lumMod val="65000"/>
                  <a:lumOff val="35000"/>
                  <a:shade val="30000"/>
                  <a:satMod val="115000"/>
                </a:schemeClr>
              </a:gs>
              <a:gs pos="50000">
                <a:schemeClr val="tx1">
                  <a:lumMod val="65000"/>
                  <a:lumOff val="35000"/>
                  <a:shade val="67500"/>
                  <a:satMod val="115000"/>
                </a:schemeClr>
              </a:gs>
              <a:gs pos="100000">
                <a:schemeClr val="tx1">
                  <a:lumMod val="65000"/>
                  <a:lumOff val="35000"/>
                  <a:shade val="100000"/>
                  <a:satMod val="115000"/>
                </a:schemeClr>
              </a:gs>
            </a:gsLst>
            <a:lin ang="16200000" scaled="1"/>
            <a:tileRect/>
          </a:gradFill>
        </p:spPr>
        <p:txBody>
          <a:bodyPr wrap="square" lIns="45720" rIns="45720">
            <a:noAutofit/>
          </a:bodyPr>
          <a:lstStyle/>
          <a:p>
            <a:pPr marL="342900" lvl="0" indent="-342900" eaLnBrk="0" fontAlgn="base" hangingPunct="0">
              <a:spcBef>
                <a:spcPct val="0"/>
              </a:spcBef>
              <a:spcAft>
                <a:spcPct val="0"/>
              </a:spcAft>
            </a:pPr>
            <a:r>
              <a:rPr lang="en-US" sz="1400" b="1" dirty="0" smtClean="0">
                <a:solidFill>
                  <a:schemeClr val="bg1"/>
                </a:solidFill>
                <a:latin typeface="Calibri" pitchFamily="34" charset="0"/>
                <a:cs typeface="Arial" pitchFamily="34" charset="0"/>
              </a:rPr>
              <a:t>Transition Initiation </a:t>
            </a:r>
          </a:p>
        </p:txBody>
      </p:sp>
      <p:cxnSp>
        <p:nvCxnSpPr>
          <p:cNvPr id="15" name="Straight Arrow Connector 14"/>
          <p:cNvCxnSpPr/>
          <p:nvPr/>
        </p:nvCxnSpPr>
        <p:spPr>
          <a:xfrm rot="5400000">
            <a:off x="616704" y="2756260"/>
            <a:ext cx="457200" cy="1588"/>
          </a:xfrm>
          <a:prstGeom prst="straightConnector1">
            <a:avLst/>
          </a:prstGeom>
          <a:ln>
            <a:solidFill>
              <a:schemeClr val="bg1">
                <a:lumMod val="65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a:off x="7775839" y="2743381"/>
            <a:ext cx="457200" cy="1588"/>
          </a:xfrm>
          <a:prstGeom prst="straightConnector1">
            <a:avLst/>
          </a:prstGeom>
          <a:ln>
            <a:solidFill>
              <a:schemeClr val="bg1">
                <a:lumMod val="65000"/>
              </a:schemeClr>
            </a:solidFill>
            <a:prstDash val="solid"/>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72215" y="2940522"/>
            <a:ext cx="1561623" cy="460177"/>
          </a:xfrm>
          <a:prstGeom prst="rect">
            <a:avLst/>
          </a:prstGeom>
          <a:gradFill flip="none" rotWithShape="1">
            <a:gsLst>
              <a:gs pos="0">
                <a:schemeClr val="tx1">
                  <a:lumMod val="65000"/>
                  <a:lumOff val="35000"/>
                  <a:shade val="30000"/>
                  <a:satMod val="115000"/>
                </a:schemeClr>
              </a:gs>
              <a:gs pos="50000">
                <a:schemeClr val="tx1">
                  <a:lumMod val="65000"/>
                  <a:lumOff val="35000"/>
                  <a:shade val="67500"/>
                  <a:satMod val="115000"/>
                </a:schemeClr>
              </a:gs>
              <a:gs pos="100000">
                <a:schemeClr val="tx1">
                  <a:lumMod val="65000"/>
                  <a:lumOff val="35000"/>
                  <a:shade val="100000"/>
                  <a:satMod val="115000"/>
                </a:schemeClr>
              </a:gs>
            </a:gsLst>
            <a:lin ang="16200000" scaled="1"/>
            <a:tileRect/>
          </a:gradFill>
        </p:spPr>
        <p:txBody>
          <a:bodyPr wrap="square" lIns="45720" rIns="45720">
            <a:noAutofit/>
          </a:bodyPr>
          <a:lstStyle/>
          <a:p>
            <a:pPr marL="342900" lvl="0" indent="-342900" algn="ctr" eaLnBrk="0" fontAlgn="base" hangingPunct="0">
              <a:spcBef>
                <a:spcPct val="0"/>
              </a:spcBef>
              <a:spcAft>
                <a:spcPct val="0"/>
              </a:spcAft>
            </a:pPr>
            <a:r>
              <a:rPr lang="en-US" sz="1400" b="1" dirty="0" smtClean="0">
                <a:solidFill>
                  <a:schemeClr val="bg1"/>
                </a:solidFill>
                <a:latin typeface="Calibri" pitchFamily="34" charset="0"/>
                <a:cs typeface="Arial" pitchFamily="34" charset="0"/>
              </a:rPr>
              <a:t>Managed Services Team </a:t>
            </a:r>
          </a:p>
        </p:txBody>
      </p:sp>
      <p:sp>
        <p:nvSpPr>
          <p:cNvPr id="18" name="Rectangle 17"/>
          <p:cNvSpPr/>
          <p:nvPr/>
        </p:nvSpPr>
        <p:spPr>
          <a:xfrm>
            <a:off x="3459493" y="2965276"/>
            <a:ext cx="1561623" cy="460177"/>
          </a:xfrm>
          <a:prstGeom prst="rect">
            <a:avLst/>
          </a:prstGeom>
          <a:gradFill flip="none" rotWithShape="1">
            <a:gsLst>
              <a:gs pos="0">
                <a:schemeClr val="tx1">
                  <a:lumMod val="65000"/>
                  <a:lumOff val="35000"/>
                  <a:shade val="30000"/>
                  <a:satMod val="115000"/>
                </a:schemeClr>
              </a:gs>
              <a:gs pos="50000">
                <a:schemeClr val="tx1">
                  <a:lumMod val="65000"/>
                  <a:lumOff val="35000"/>
                  <a:shade val="67500"/>
                  <a:satMod val="115000"/>
                </a:schemeClr>
              </a:gs>
              <a:gs pos="100000">
                <a:schemeClr val="tx1">
                  <a:lumMod val="65000"/>
                  <a:lumOff val="35000"/>
                  <a:shade val="100000"/>
                  <a:satMod val="115000"/>
                </a:schemeClr>
              </a:gs>
            </a:gsLst>
            <a:lin ang="16200000" scaled="1"/>
            <a:tileRect/>
          </a:gradFill>
        </p:spPr>
        <p:txBody>
          <a:bodyPr wrap="square" lIns="45720" rIns="45720">
            <a:noAutofit/>
          </a:bodyPr>
          <a:lstStyle/>
          <a:p>
            <a:pPr marL="342900" lvl="0" indent="-342900" algn="ctr" eaLnBrk="0" fontAlgn="base" hangingPunct="0">
              <a:spcBef>
                <a:spcPct val="0"/>
              </a:spcBef>
              <a:spcAft>
                <a:spcPct val="0"/>
              </a:spcAft>
            </a:pPr>
            <a:r>
              <a:rPr lang="en-US" sz="1400" b="1" dirty="0" smtClean="0">
                <a:solidFill>
                  <a:schemeClr val="bg1"/>
                </a:solidFill>
                <a:latin typeface="Calibri" pitchFamily="34" charset="0"/>
                <a:cs typeface="Arial" pitchFamily="34" charset="0"/>
              </a:rPr>
              <a:t>Staffing Stream </a:t>
            </a:r>
          </a:p>
        </p:txBody>
      </p:sp>
      <p:sp>
        <p:nvSpPr>
          <p:cNvPr id="19" name="Rectangle 18"/>
          <p:cNvSpPr/>
          <p:nvPr/>
        </p:nvSpPr>
        <p:spPr>
          <a:xfrm>
            <a:off x="7196018" y="2985654"/>
            <a:ext cx="1561623" cy="460177"/>
          </a:xfrm>
          <a:prstGeom prst="rect">
            <a:avLst/>
          </a:prstGeom>
          <a:gradFill flip="none" rotWithShape="1">
            <a:gsLst>
              <a:gs pos="0">
                <a:schemeClr val="tx1">
                  <a:lumMod val="65000"/>
                  <a:lumOff val="35000"/>
                  <a:shade val="30000"/>
                  <a:satMod val="115000"/>
                </a:schemeClr>
              </a:gs>
              <a:gs pos="50000">
                <a:schemeClr val="tx1">
                  <a:lumMod val="65000"/>
                  <a:lumOff val="35000"/>
                  <a:shade val="67500"/>
                  <a:satMod val="115000"/>
                </a:schemeClr>
              </a:gs>
              <a:gs pos="100000">
                <a:schemeClr val="tx1">
                  <a:lumMod val="65000"/>
                  <a:lumOff val="35000"/>
                  <a:shade val="100000"/>
                  <a:satMod val="115000"/>
                </a:schemeClr>
              </a:gs>
            </a:gsLst>
            <a:lin ang="16200000" scaled="1"/>
            <a:tileRect/>
          </a:gradFill>
        </p:spPr>
        <p:txBody>
          <a:bodyPr wrap="square" lIns="45720" rIns="45720">
            <a:noAutofit/>
          </a:bodyPr>
          <a:lstStyle/>
          <a:p>
            <a:pPr marL="342900" lvl="0" indent="-342900" algn="ctr" eaLnBrk="0" fontAlgn="base" hangingPunct="0">
              <a:spcBef>
                <a:spcPct val="0"/>
              </a:spcBef>
              <a:spcAft>
                <a:spcPct val="0"/>
              </a:spcAft>
            </a:pPr>
            <a:r>
              <a:rPr lang="en-US" sz="1400" b="1" dirty="0" smtClean="0">
                <a:solidFill>
                  <a:schemeClr val="bg1"/>
                </a:solidFill>
                <a:latin typeface="Calibri" pitchFamily="34" charset="0"/>
                <a:cs typeface="Arial" pitchFamily="34" charset="0"/>
              </a:rPr>
              <a:t>Custom Projects </a:t>
            </a:r>
          </a:p>
        </p:txBody>
      </p:sp>
      <p:grpSp>
        <p:nvGrpSpPr>
          <p:cNvPr id="20" name="Group 19"/>
          <p:cNvGrpSpPr/>
          <p:nvPr/>
        </p:nvGrpSpPr>
        <p:grpSpPr>
          <a:xfrm>
            <a:off x="931225" y="2564079"/>
            <a:ext cx="314212" cy="355249"/>
            <a:chOff x="3429000" y="3962400"/>
            <a:chExt cx="390412" cy="481899"/>
          </a:xfrm>
        </p:grpSpPr>
        <p:pic>
          <p:nvPicPr>
            <p:cNvPr id="21" name="Picture 32" descr="my_icon.png"/>
            <p:cNvPicPr>
              <a:picLocks noChangeAspect="1"/>
            </p:cNvPicPr>
            <p:nvPr/>
          </p:nvPicPr>
          <p:blipFill>
            <a:blip r:embed="rId3" cstate="print"/>
            <a:srcRect/>
            <a:stretch>
              <a:fillRect/>
            </a:stretch>
          </p:blipFill>
          <p:spPr bwMode="auto">
            <a:xfrm>
              <a:off x="3505200" y="3962400"/>
              <a:ext cx="238012" cy="253299"/>
            </a:xfrm>
            <a:prstGeom prst="rect">
              <a:avLst/>
            </a:prstGeom>
            <a:noFill/>
            <a:ln w="9525">
              <a:noFill/>
              <a:miter lim="800000"/>
              <a:headEnd/>
              <a:tailEnd/>
            </a:ln>
          </p:spPr>
        </p:pic>
        <p:pic>
          <p:nvPicPr>
            <p:cNvPr id="22" name="Picture 32" descr="my_icon.png"/>
            <p:cNvPicPr>
              <a:picLocks noChangeAspect="1"/>
            </p:cNvPicPr>
            <p:nvPr/>
          </p:nvPicPr>
          <p:blipFill>
            <a:blip r:embed="rId3" cstate="print"/>
            <a:srcRect/>
            <a:stretch>
              <a:fillRect/>
            </a:stretch>
          </p:blipFill>
          <p:spPr bwMode="auto">
            <a:xfrm>
              <a:off x="3429000" y="4191000"/>
              <a:ext cx="238012" cy="253299"/>
            </a:xfrm>
            <a:prstGeom prst="rect">
              <a:avLst/>
            </a:prstGeom>
            <a:noFill/>
            <a:ln w="9525">
              <a:noFill/>
              <a:miter lim="800000"/>
              <a:headEnd/>
              <a:tailEnd/>
            </a:ln>
          </p:spPr>
        </p:pic>
        <p:pic>
          <p:nvPicPr>
            <p:cNvPr id="23" name="Picture 32" descr="my_icon.png"/>
            <p:cNvPicPr>
              <a:picLocks noChangeAspect="1"/>
            </p:cNvPicPr>
            <p:nvPr/>
          </p:nvPicPr>
          <p:blipFill>
            <a:blip r:embed="rId3" cstate="print"/>
            <a:srcRect/>
            <a:stretch>
              <a:fillRect/>
            </a:stretch>
          </p:blipFill>
          <p:spPr bwMode="auto">
            <a:xfrm>
              <a:off x="3581400" y="4191000"/>
              <a:ext cx="238012" cy="253299"/>
            </a:xfrm>
            <a:prstGeom prst="rect">
              <a:avLst/>
            </a:prstGeom>
            <a:noFill/>
            <a:ln w="9525">
              <a:noFill/>
              <a:miter lim="800000"/>
              <a:headEnd/>
              <a:tailEnd/>
            </a:ln>
          </p:spPr>
        </p:pic>
      </p:grpSp>
      <p:grpSp>
        <p:nvGrpSpPr>
          <p:cNvPr id="13" name="Group 12"/>
          <p:cNvGrpSpPr/>
          <p:nvPr/>
        </p:nvGrpSpPr>
        <p:grpSpPr>
          <a:xfrm>
            <a:off x="4339419" y="2547640"/>
            <a:ext cx="369837" cy="436180"/>
            <a:chOff x="4114801" y="3607405"/>
            <a:chExt cx="443804" cy="514741"/>
          </a:xfrm>
        </p:grpSpPr>
        <p:pic>
          <p:nvPicPr>
            <p:cNvPr id="24" name="Picture 34" descr="my_icon.png"/>
            <p:cNvPicPr>
              <a:picLocks noChangeAspect="1"/>
            </p:cNvPicPr>
            <p:nvPr/>
          </p:nvPicPr>
          <p:blipFill>
            <a:blip r:embed="rId4" cstate="print"/>
            <a:srcRect/>
            <a:stretch>
              <a:fillRect/>
            </a:stretch>
          </p:blipFill>
          <p:spPr bwMode="auto">
            <a:xfrm>
              <a:off x="4114801" y="3607405"/>
              <a:ext cx="295870" cy="343161"/>
            </a:xfrm>
            <a:prstGeom prst="rect">
              <a:avLst/>
            </a:prstGeom>
            <a:noFill/>
            <a:ln w="9525">
              <a:noFill/>
              <a:miter lim="800000"/>
              <a:headEnd/>
              <a:tailEnd/>
            </a:ln>
          </p:spPr>
        </p:pic>
        <p:pic>
          <p:nvPicPr>
            <p:cNvPr id="29" name="Picture 34" descr="my_icon.png"/>
            <p:cNvPicPr>
              <a:picLocks noChangeAspect="1"/>
            </p:cNvPicPr>
            <p:nvPr/>
          </p:nvPicPr>
          <p:blipFill>
            <a:blip r:embed="rId4" cstate="print"/>
            <a:srcRect/>
            <a:stretch>
              <a:fillRect/>
            </a:stretch>
          </p:blipFill>
          <p:spPr bwMode="auto">
            <a:xfrm>
              <a:off x="4262735" y="3607405"/>
              <a:ext cx="295870" cy="343161"/>
            </a:xfrm>
            <a:prstGeom prst="rect">
              <a:avLst/>
            </a:prstGeom>
            <a:noFill/>
            <a:ln w="9525">
              <a:noFill/>
              <a:miter lim="800000"/>
              <a:headEnd/>
              <a:tailEnd/>
            </a:ln>
          </p:spPr>
        </p:pic>
        <p:pic>
          <p:nvPicPr>
            <p:cNvPr id="30" name="Picture 34" descr="my_icon.png"/>
            <p:cNvPicPr>
              <a:picLocks noChangeAspect="1"/>
            </p:cNvPicPr>
            <p:nvPr/>
          </p:nvPicPr>
          <p:blipFill>
            <a:blip r:embed="rId4" cstate="print"/>
            <a:srcRect/>
            <a:stretch>
              <a:fillRect/>
            </a:stretch>
          </p:blipFill>
          <p:spPr bwMode="auto">
            <a:xfrm>
              <a:off x="4233354" y="3778985"/>
              <a:ext cx="295870" cy="343161"/>
            </a:xfrm>
            <a:prstGeom prst="rect">
              <a:avLst/>
            </a:prstGeom>
            <a:noFill/>
            <a:ln w="9525">
              <a:noFill/>
              <a:miter lim="800000"/>
              <a:headEnd/>
              <a:tailEnd/>
            </a:ln>
          </p:spPr>
        </p:pic>
      </p:grpSp>
      <p:pic>
        <p:nvPicPr>
          <p:cNvPr id="2052" name="Picture 4" descr="http://devilarts.net/_images/projects_icon.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69501" y="2607015"/>
            <a:ext cx="341143" cy="341143"/>
          </a:xfrm>
          <a:prstGeom prst="rect">
            <a:avLst/>
          </a:prstGeom>
          <a:noFill/>
          <a:extLst>
            <a:ext uri="{909E8E84-426E-40DD-AFC4-6F175D3DCCD1}">
              <a14:hiddenFill xmlns:a14="http://schemas.microsoft.com/office/drawing/2010/main">
                <a:solidFill>
                  <a:srgbClr val="FFFFFF"/>
                </a:solidFill>
              </a14:hiddenFill>
            </a:ext>
          </a:extLst>
        </p:spPr>
      </p:pic>
      <p:sp>
        <p:nvSpPr>
          <p:cNvPr id="33" name="Rounded Rectangle 32"/>
          <p:cNvSpPr/>
          <p:nvPr/>
        </p:nvSpPr>
        <p:spPr>
          <a:xfrm>
            <a:off x="5181600" y="1040151"/>
            <a:ext cx="1645920" cy="1413094"/>
          </a:xfrm>
          <a:prstGeom prst="roundRect">
            <a:avLst>
              <a:gd name="adj" fmla="val 10154"/>
            </a:avLst>
          </a:prstGeom>
          <a:gradFill rotWithShape="1">
            <a:gsLst>
              <a:gs pos="0">
                <a:srgbClr val="F79646">
                  <a:tint val="50000"/>
                  <a:satMod val="300000"/>
                </a:srgbClr>
              </a:gs>
              <a:gs pos="35000">
                <a:srgbClr val="F79646">
                  <a:tint val="37000"/>
                  <a:satMod val="300000"/>
                </a:srgbClr>
              </a:gs>
              <a:gs pos="100000">
                <a:srgbClr val="F79646">
                  <a:tint val="15000"/>
                  <a:satMod val="350000"/>
                </a:srgbClr>
              </a:gs>
            </a:gsLst>
            <a:lin ang="16200000" scaled="1"/>
          </a:gradFill>
          <a:ln w="9525" cap="flat" cmpd="sng" algn="ctr">
            <a:solidFill>
              <a:schemeClr val="tx1">
                <a:lumMod val="50000"/>
                <a:lumOff val="50000"/>
              </a:schemeClr>
            </a:solidFill>
            <a:prstDash val="solid"/>
          </a:ln>
          <a:effectLst/>
        </p:spPr>
        <p:txBody>
          <a:bodyPr anchor="t"/>
          <a:lstStyle/>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smtClean="0">
                <a:solidFill>
                  <a:sysClr val="windowText" lastClr="000000"/>
                </a:solidFill>
                <a:latin typeface="Calibri" pitchFamily="34" charset="0"/>
                <a:cs typeface="Arial" pitchFamily="34" charset="0"/>
                <a:sym typeface="Arial" charset="0"/>
              </a:rPr>
              <a:t>Evaluate transition category.</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smtClean="0">
                <a:solidFill>
                  <a:sysClr val="windowText" lastClr="000000"/>
                </a:solidFill>
                <a:latin typeface="Calibri" pitchFamily="34" charset="0"/>
                <a:cs typeface="Arial" pitchFamily="34" charset="0"/>
                <a:sym typeface="Arial" charset="0"/>
              </a:rPr>
              <a:t>Assign Transition Project code.</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smtClean="0">
                <a:solidFill>
                  <a:sysClr val="windowText" lastClr="000000"/>
                </a:solidFill>
                <a:latin typeface="Calibri" pitchFamily="34" charset="0"/>
                <a:cs typeface="Arial" pitchFamily="34" charset="0"/>
                <a:sym typeface="Arial" charset="0"/>
              </a:rPr>
              <a:t>Register Transition in Portal.</a:t>
            </a:r>
          </a:p>
        </p:txBody>
      </p:sp>
      <p:sp>
        <p:nvSpPr>
          <p:cNvPr id="34" name="Rounded Rectangle 33"/>
          <p:cNvSpPr/>
          <p:nvPr/>
        </p:nvSpPr>
        <p:spPr>
          <a:xfrm>
            <a:off x="23726" y="3505200"/>
            <a:ext cx="1645920" cy="1260694"/>
          </a:xfrm>
          <a:prstGeom prst="roundRect">
            <a:avLst>
              <a:gd name="adj" fmla="val 12303"/>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chemeClr val="tx1">
                <a:lumMod val="50000"/>
                <a:lumOff val="50000"/>
              </a:schemeClr>
            </a:solidFill>
            <a:prstDash val="solid"/>
          </a:ln>
          <a:effectLst/>
        </p:spPr>
        <p:txBody>
          <a:bodyPr anchor="t"/>
          <a:lstStyle/>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smtClean="0">
                <a:solidFill>
                  <a:sysClr val="windowText" lastClr="000000"/>
                </a:solidFill>
                <a:latin typeface="Calibri" pitchFamily="34" charset="0"/>
                <a:cs typeface="Arial" pitchFamily="34" charset="0"/>
                <a:sym typeface="Arial" charset="0"/>
              </a:rPr>
              <a:t>Process kick-off to completion for managed services </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endParaRPr lang="en-US" sz="1150" kern="0" dirty="0" smtClean="0">
              <a:solidFill>
                <a:sysClr val="windowText" lastClr="000000"/>
              </a:solidFill>
              <a:latin typeface="Calibri" pitchFamily="34" charset="0"/>
              <a:cs typeface="Arial" pitchFamily="34" charset="0"/>
              <a:sym typeface="Arial" charset="0"/>
            </a:endParaRPr>
          </a:p>
        </p:txBody>
      </p:sp>
      <p:sp>
        <p:nvSpPr>
          <p:cNvPr id="36" name="Rounded Rectangle 35"/>
          <p:cNvSpPr/>
          <p:nvPr/>
        </p:nvSpPr>
        <p:spPr>
          <a:xfrm>
            <a:off x="3420069" y="3533899"/>
            <a:ext cx="1645920" cy="1260694"/>
          </a:xfrm>
          <a:prstGeom prst="roundRect">
            <a:avLst>
              <a:gd name="adj" fmla="val 12303"/>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chemeClr val="tx1">
                <a:lumMod val="50000"/>
                <a:lumOff val="50000"/>
              </a:schemeClr>
            </a:solidFill>
            <a:prstDash val="solid"/>
          </a:ln>
          <a:effectLst/>
        </p:spPr>
        <p:txBody>
          <a:bodyPr anchor="t"/>
          <a:lstStyle/>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tabLst>
                <a:tab pos="342900" algn="l"/>
              </a:tabLst>
              <a:defRPr/>
            </a:pPr>
            <a:r>
              <a:rPr lang="en-US" sz="1150" kern="0" dirty="0">
                <a:solidFill>
                  <a:sysClr val="windowText" lastClr="000000"/>
                </a:solidFill>
                <a:latin typeface="Calibri" pitchFamily="34" charset="0"/>
                <a:cs typeface="Arial" pitchFamily="34" charset="0"/>
                <a:sym typeface="Arial" charset="0"/>
              </a:rPr>
              <a:t>Staffing ramp-up to completion.</a:t>
            </a:r>
          </a:p>
        </p:txBody>
      </p:sp>
      <p:sp>
        <p:nvSpPr>
          <p:cNvPr id="37" name="Rounded Rectangle 36"/>
          <p:cNvSpPr/>
          <p:nvPr/>
        </p:nvSpPr>
        <p:spPr>
          <a:xfrm>
            <a:off x="7153869" y="3545775"/>
            <a:ext cx="1645920" cy="1260694"/>
          </a:xfrm>
          <a:prstGeom prst="roundRect">
            <a:avLst>
              <a:gd name="adj" fmla="val 12303"/>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chemeClr val="tx1">
                <a:lumMod val="50000"/>
                <a:lumOff val="50000"/>
              </a:schemeClr>
            </a:solidFill>
            <a:prstDash val="solid"/>
          </a:ln>
          <a:effectLst/>
        </p:spPr>
        <p:txBody>
          <a:bodyPr anchor="t"/>
          <a:lstStyle/>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a:solidFill>
                  <a:sysClr val="windowText" lastClr="000000"/>
                </a:solidFill>
                <a:latin typeface="Calibri" pitchFamily="34" charset="0"/>
                <a:cs typeface="Arial" pitchFamily="34" charset="0"/>
                <a:sym typeface="Arial" charset="0"/>
              </a:rPr>
              <a:t>Custom Projects delivery upto the satisfaction of customer.</a:t>
            </a:r>
          </a:p>
        </p:txBody>
      </p:sp>
    </p:spTree>
    <p:extLst>
      <p:ext uri="{BB962C8B-B14F-4D97-AF65-F5344CB8AC3E}">
        <p14:creationId xmlns:p14="http://schemas.microsoft.com/office/powerpoint/2010/main" val="37531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AutoShape 94"/>
          <p:cNvSpPr>
            <a:spLocks noChangeArrowheads="1"/>
          </p:cNvSpPr>
          <p:nvPr/>
        </p:nvSpPr>
        <p:spPr bwMode="auto">
          <a:xfrm>
            <a:off x="7081630" y="1002476"/>
            <a:ext cx="1557670" cy="433060"/>
          </a:xfrm>
          <a:prstGeom prst="roundRect">
            <a:avLst>
              <a:gd name="adj" fmla="val 6276"/>
            </a:avLst>
          </a:prstGeom>
          <a:gradFill flip="none" rotWithShape="1">
            <a:gsLst>
              <a:gs pos="0">
                <a:schemeClr val="bg1"/>
              </a:gs>
              <a:gs pos="75000">
                <a:srgbClr val="B1D395"/>
              </a:gs>
            </a:gsLst>
            <a:lin ang="16200000" scaled="1"/>
            <a:tileRect/>
          </a:gradFill>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algn="ctr" defTabSz="889000">
              <a:lnSpc>
                <a:spcPct val="90000"/>
              </a:lnSpc>
              <a:spcAft>
                <a:spcPct val="35000"/>
              </a:spcAft>
            </a:pPr>
            <a:r>
              <a:rPr lang="en-US" sz="1400" b="1" dirty="0">
                <a:solidFill>
                  <a:schemeClr val="dk1"/>
                </a:solidFill>
                <a:latin typeface="+mn-lt"/>
                <a:cs typeface="+mn-cs"/>
              </a:rPr>
              <a:t>Responsibilities</a:t>
            </a:r>
          </a:p>
        </p:txBody>
      </p:sp>
      <p:sp>
        <p:nvSpPr>
          <p:cNvPr id="3" name="Title 2"/>
          <p:cNvSpPr>
            <a:spLocks noGrp="1"/>
          </p:cNvSpPr>
          <p:nvPr>
            <p:ph type="title"/>
          </p:nvPr>
        </p:nvSpPr>
        <p:spPr/>
        <p:txBody>
          <a:bodyPr/>
          <a:lstStyle/>
          <a:p>
            <a:r>
              <a:rPr lang="en-US" dirty="0" smtClean="0"/>
              <a:t>Transition – Governance Structure</a:t>
            </a:r>
            <a:endParaRPr lang="en-US" dirty="0"/>
          </a:p>
        </p:txBody>
      </p:sp>
      <p:sp>
        <p:nvSpPr>
          <p:cNvPr id="4" name="Footer Placeholder 3"/>
          <p:cNvSpPr>
            <a:spLocks noGrp="1"/>
          </p:cNvSpPr>
          <p:nvPr>
            <p:ph type="ftr" sz="quarter" idx="10"/>
          </p:nvPr>
        </p:nvSpPr>
        <p:spPr/>
        <p:txBody>
          <a:bodyPr/>
          <a:lstStyle/>
          <a:p>
            <a:r>
              <a:rPr lang="en-US" smtClean="0"/>
              <a:t>© 2017, GAVS Technologies</a:t>
            </a:r>
            <a:endParaRPr lang="en-US" dirty="0"/>
          </a:p>
        </p:txBody>
      </p:sp>
      <p:sp>
        <p:nvSpPr>
          <p:cNvPr id="5" name="Slide Number Placeholder 4"/>
          <p:cNvSpPr>
            <a:spLocks noGrp="1"/>
          </p:cNvSpPr>
          <p:nvPr>
            <p:ph type="sldNum" sz="quarter" idx="11"/>
          </p:nvPr>
        </p:nvSpPr>
        <p:spPr/>
        <p:txBody>
          <a:bodyPr/>
          <a:lstStyle/>
          <a:p>
            <a:fld id="{6D405A9F-E9E4-407E-86F8-DBCDA20C9FEA}" type="slidenum">
              <a:rPr lang="en-US" smtClean="0"/>
              <a:pPr/>
              <a:t>14</a:t>
            </a:fld>
            <a:endParaRPr lang="en-US" dirty="0"/>
          </a:p>
        </p:txBody>
      </p:sp>
      <p:grpSp>
        <p:nvGrpSpPr>
          <p:cNvPr id="6" name="Group 52"/>
          <p:cNvGrpSpPr/>
          <p:nvPr/>
        </p:nvGrpSpPr>
        <p:grpSpPr>
          <a:xfrm>
            <a:off x="612569" y="1026226"/>
            <a:ext cx="6477000" cy="1295400"/>
            <a:chOff x="304800" y="4572000"/>
            <a:chExt cx="6477000" cy="1676749"/>
          </a:xfrm>
        </p:grpSpPr>
        <p:sp>
          <p:nvSpPr>
            <p:cNvPr id="7" name="AutoShape 94"/>
            <p:cNvSpPr>
              <a:spLocks noChangeArrowheads="1"/>
            </p:cNvSpPr>
            <p:nvPr/>
          </p:nvSpPr>
          <p:spPr bwMode="auto">
            <a:xfrm>
              <a:off x="304800" y="4572001"/>
              <a:ext cx="6019800" cy="1676401"/>
            </a:xfrm>
            <a:prstGeom prst="roundRect">
              <a:avLst>
                <a:gd name="adj" fmla="val 8248"/>
              </a:avLst>
            </a:prstGeom>
            <a:solidFill>
              <a:schemeClr val="accent1">
                <a:lumMod val="20000"/>
                <a:lumOff val="80000"/>
              </a:schemeClr>
            </a:solidFill>
            <a:ln w="12700">
              <a:solidFill>
                <a:schemeClr val="accent1">
                  <a:lumMod val="40000"/>
                  <a:lumOff val="60000"/>
                </a:schemeClr>
              </a:solidFill>
              <a:round/>
              <a:headEnd/>
              <a:tailEnd/>
            </a:ln>
          </p:spPr>
          <p:txBody>
            <a:bodyPr wrap="none" anchor="t"/>
            <a:lstStyle>
              <a:defPPr>
                <a:defRPr lang="en-US"/>
              </a:defPPr>
              <a:lvl1pPr algn="l" rtl="0" fontAlgn="base">
                <a:spcBef>
                  <a:spcPct val="0"/>
                </a:spcBef>
                <a:spcAft>
                  <a:spcPct val="0"/>
                </a:spcAft>
                <a:defRPr sz="2400" b="1" kern="1200">
                  <a:solidFill>
                    <a:schemeClr val="tx1"/>
                  </a:solidFill>
                  <a:latin typeface="Arial" charset="0"/>
                  <a:ea typeface="ＭＳ Ｐゴシック" pitchFamily="57" charset="-128"/>
                  <a:cs typeface="+mn-cs"/>
                </a:defRPr>
              </a:lvl1pPr>
              <a:lvl2pPr marL="457200" algn="l" rtl="0" fontAlgn="base">
                <a:spcBef>
                  <a:spcPct val="0"/>
                </a:spcBef>
                <a:spcAft>
                  <a:spcPct val="0"/>
                </a:spcAft>
                <a:defRPr sz="2400" b="1" kern="1200">
                  <a:solidFill>
                    <a:schemeClr val="tx1"/>
                  </a:solidFill>
                  <a:latin typeface="Arial" charset="0"/>
                  <a:ea typeface="ＭＳ Ｐゴシック" pitchFamily="57" charset="-128"/>
                  <a:cs typeface="+mn-cs"/>
                </a:defRPr>
              </a:lvl2pPr>
              <a:lvl3pPr marL="914400" algn="l" rtl="0" fontAlgn="base">
                <a:spcBef>
                  <a:spcPct val="0"/>
                </a:spcBef>
                <a:spcAft>
                  <a:spcPct val="0"/>
                </a:spcAft>
                <a:defRPr sz="2400" b="1" kern="1200">
                  <a:solidFill>
                    <a:schemeClr val="tx1"/>
                  </a:solidFill>
                  <a:latin typeface="Arial" charset="0"/>
                  <a:ea typeface="ＭＳ Ｐゴシック" pitchFamily="57" charset="-128"/>
                  <a:cs typeface="+mn-cs"/>
                </a:defRPr>
              </a:lvl3pPr>
              <a:lvl4pPr marL="1371600" algn="l" rtl="0" fontAlgn="base">
                <a:spcBef>
                  <a:spcPct val="0"/>
                </a:spcBef>
                <a:spcAft>
                  <a:spcPct val="0"/>
                </a:spcAft>
                <a:defRPr sz="2400" b="1" kern="1200">
                  <a:solidFill>
                    <a:schemeClr val="tx1"/>
                  </a:solidFill>
                  <a:latin typeface="Arial" charset="0"/>
                  <a:ea typeface="ＭＳ Ｐゴシック" pitchFamily="57" charset="-128"/>
                  <a:cs typeface="+mn-cs"/>
                </a:defRPr>
              </a:lvl4pPr>
              <a:lvl5pPr marL="1828800" algn="l" rtl="0" fontAlgn="base">
                <a:spcBef>
                  <a:spcPct val="0"/>
                </a:spcBef>
                <a:spcAft>
                  <a:spcPct val="0"/>
                </a:spcAft>
                <a:defRPr sz="2400" b="1" kern="1200">
                  <a:solidFill>
                    <a:schemeClr val="tx1"/>
                  </a:solidFill>
                  <a:latin typeface="Arial" charset="0"/>
                  <a:ea typeface="ＭＳ Ｐゴシック" pitchFamily="57" charset="-128"/>
                  <a:cs typeface="+mn-cs"/>
                </a:defRPr>
              </a:lvl5pPr>
              <a:lvl6pPr marL="2286000" algn="l" defTabSz="914400" rtl="0" eaLnBrk="1" latinLnBrk="0" hangingPunct="1">
                <a:defRPr sz="2400" b="1" kern="1200">
                  <a:solidFill>
                    <a:schemeClr val="tx1"/>
                  </a:solidFill>
                  <a:latin typeface="Arial" charset="0"/>
                  <a:ea typeface="ＭＳ Ｐゴシック" pitchFamily="57" charset="-128"/>
                  <a:cs typeface="+mn-cs"/>
                </a:defRPr>
              </a:lvl6pPr>
              <a:lvl7pPr marL="2743200" algn="l" defTabSz="914400" rtl="0" eaLnBrk="1" latinLnBrk="0" hangingPunct="1">
                <a:defRPr sz="2400" b="1" kern="1200">
                  <a:solidFill>
                    <a:schemeClr val="tx1"/>
                  </a:solidFill>
                  <a:latin typeface="Arial" charset="0"/>
                  <a:ea typeface="ＭＳ Ｐゴシック" pitchFamily="57" charset="-128"/>
                  <a:cs typeface="+mn-cs"/>
                </a:defRPr>
              </a:lvl7pPr>
              <a:lvl8pPr marL="3200400" algn="l" defTabSz="914400" rtl="0" eaLnBrk="1" latinLnBrk="0" hangingPunct="1">
                <a:defRPr sz="2400" b="1" kern="1200">
                  <a:solidFill>
                    <a:schemeClr val="tx1"/>
                  </a:solidFill>
                  <a:latin typeface="Arial" charset="0"/>
                  <a:ea typeface="ＭＳ Ｐゴシック" pitchFamily="57" charset="-128"/>
                  <a:cs typeface="+mn-cs"/>
                </a:defRPr>
              </a:lvl8pPr>
              <a:lvl9pPr marL="3657600" algn="l" defTabSz="914400" rtl="0" eaLnBrk="1" latinLnBrk="0" hangingPunct="1">
                <a:defRPr sz="2400" b="1" kern="1200">
                  <a:solidFill>
                    <a:schemeClr val="tx1"/>
                  </a:solidFill>
                  <a:latin typeface="Arial" charset="0"/>
                  <a:ea typeface="ＭＳ Ｐゴシック" pitchFamily="57" charset="-128"/>
                  <a:cs typeface="+mn-cs"/>
                </a:defRPr>
              </a:lvl9pPr>
            </a:lstStyle>
            <a:p>
              <a:pPr>
                <a:defRPr/>
              </a:pPr>
              <a:endParaRPr lang="en-US" sz="1050" kern="0" dirty="0">
                <a:solidFill>
                  <a:sysClr val="windowText" lastClr="000000"/>
                </a:solidFill>
                <a:latin typeface="+mn-lt"/>
                <a:ea typeface="Verdana" pitchFamily="34" charset="0"/>
                <a:cs typeface="Verdana" pitchFamily="34" charset="0"/>
              </a:endParaRPr>
            </a:p>
          </p:txBody>
        </p:sp>
        <p:sp>
          <p:nvSpPr>
            <p:cNvPr id="8" name="AutoShape 94"/>
            <p:cNvSpPr>
              <a:spLocks noChangeArrowheads="1"/>
            </p:cNvSpPr>
            <p:nvPr/>
          </p:nvSpPr>
          <p:spPr bwMode="auto">
            <a:xfrm rot="16200000">
              <a:off x="-257172" y="5133979"/>
              <a:ext cx="1676401" cy="552444"/>
            </a:xfrm>
            <a:prstGeom prst="roundRect">
              <a:avLst>
                <a:gd name="adj" fmla="val 6276"/>
              </a:avLst>
            </a:prstGeom>
            <a:solidFill>
              <a:srgbClr val="B0D7F2"/>
            </a:solidFill>
            <a:ln w="12700">
              <a:solidFill>
                <a:srgbClr val="006BB4"/>
              </a:solidFill>
              <a:round/>
              <a:headEnd/>
              <a:tailEnd/>
            </a:ln>
          </p:spPr>
          <p:txBody>
            <a:bodyPr wrap="square" lIns="0" tIns="0" rIns="0" bIns="0" anchor="ctr"/>
            <a:lstStyle>
              <a:defPPr>
                <a:defRPr lang="en-US"/>
              </a:defPPr>
              <a:lvl1pPr algn="l" rtl="0" fontAlgn="base">
                <a:spcBef>
                  <a:spcPct val="0"/>
                </a:spcBef>
                <a:spcAft>
                  <a:spcPct val="0"/>
                </a:spcAft>
                <a:defRPr sz="2400" b="1" kern="1200">
                  <a:solidFill>
                    <a:schemeClr val="tx1"/>
                  </a:solidFill>
                  <a:latin typeface="Arial" charset="0"/>
                  <a:ea typeface="ＭＳ Ｐゴシック" pitchFamily="57" charset="-128"/>
                  <a:cs typeface="+mn-cs"/>
                </a:defRPr>
              </a:lvl1pPr>
              <a:lvl2pPr marL="457200" algn="l" rtl="0" fontAlgn="base">
                <a:spcBef>
                  <a:spcPct val="0"/>
                </a:spcBef>
                <a:spcAft>
                  <a:spcPct val="0"/>
                </a:spcAft>
                <a:defRPr sz="2400" b="1" kern="1200">
                  <a:solidFill>
                    <a:schemeClr val="tx1"/>
                  </a:solidFill>
                  <a:latin typeface="Arial" charset="0"/>
                  <a:ea typeface="ＭＳ Ｐゴシック" pitchFamily="57" charset="-128"/>
                  <a:cs typeface="+mn-cs"/>
                </a:defRPr>
              </a:lvl2pPr>
              <a:lvl3pPr marL="914400" algn="l" rtl="0" fontAlgn="base">
                <a:spcBef>
                  <a:spcPct val="0"/>
                </a:spcBef>
                <a:spcAft>
                  <a:spcPct val="0"/>
                </a:spcAft>
                <a:defRPr sz="2400" b="1" kern="1200">
                  <a:solidFill>
                    <a:schemeClr val="tx1"/>
                  </a:solidFill>
                  <a:latin typeface="Arial" charset="0"/>
                  <a:ea typeface="ＭＳ Ｐゴシック" pitchFamily="57" charset="-128"/>
                  <a:cs typeface="+mn-cs"/>
                </a:defRPr>
              </a:lvl3pPr>
              <a:lvl4pPr marL="1371600" algn="l" rtl="0" fontAlgn="base">
                <a:spcBef>
                  <a:spcPct val="0"/>
                </a:spcBef>
                <a:spcAft>
                  <a:spcPct val="0"/>
                </a:spcAft>
                <a:defRPr sz="2400" b="1" kern="1200">
                  <a:solidFill>
                    <a:schemeClr val="tx1"/>
                  </a:solidFill>
                  <a:latin typeface="Arial" charset="0"/>
                  <a:ea typeface="ＭＳ Ｐゴシック" pitchFamily="57" charset="-128"/>
                  <a:cs typeface="+mn-cs"/>
                </a:defRPr>
              </a:lvl4pPr>
              <a:lvl5pPr marL="1828800" algn="l" rtl="0" fontAlgn="base">
                <a:spcBef>
                  <a:spcPct val="0"/>
                </a:spcBef>
                <a:spcAft>
                  <a:spcPct val="0"/>
                </a:spcAft>
                <a:defRPr sz="2400" b="1" kern="1200">
                  <a:solidFill>
                    <a:schemeClr val="tx1"/>
                  </a:solidFill>
                  <a:latin typeface="Arial" charset="0"/>
                  <a:ea typeface="ＭＳ Ｐゴシック" pitchFamily="57" charset="-128"/>
                  <a:cs typeface="+mn-cs"/>
                </a:defRPr>
              </a:lvl5pPr>
              <a:lvl6pPr marL="2286000" algn="l" defTabSz="914400" rtl="0" eaLnBrk="1" latinLnBrk="0" hangingPunct="1">
                <a:defRPr sz="2400" b="1" kern="1200">
                  <a:solidFill>
                    <a:schemeClr val="tx1"/>
                  </a:solidFill>
                  <a:latin typeface="Arial" charset="0"/>
                  <a:ea typeface="ＭＳ Ｐゴシック" pitchFamily="57" charset="-128"/>
                  <a:cs typeface="+mn-cs"/>
                </a:defRPr>
              </a:lvl6pPr>
              <a:lvl7pPr marL="2743200" algn="l" defTabSz="914400" rtl="0" eaLnBrk="1" latinLnBrk="0" hangingPunct="1">
                <a:defRPr sz="2400" b="1" kern="1200">
                  <a:solidFill>
                    <a:schemeClr val="tx1"/>
                  </a:solidFill>
                  <a:latin typeface="Arial" charset="0"/>
                  <a:ea typeface="ＭＳ Ｐゴシック" pitchFamily="57" charset="-128"/>
                  <a:cs typeface="+mn-cs"/>
                </a:defRPr>
              </a:lvl7pPr>
              <a:lvl8pPr marL="3200400" algn="l" defTabSz="914400" rtl="0" eaLnBrk="1" latinLnBrk="0" hangingPunct="1">
                <a:defRPr sz="2400" b="1" kern="1200">
                  <a:solidFill>
                    <a:schemeClr val="tx1"/>
                  </a:solidFill>
                  <a:latin typeface="Arial" charset="0"/>
                  <a:ea typeface="ＭＳ Ｐゴシック" pitchFamily="57" charset="-128"/>
                  <a:cs typeface="+mn-cs"/>
                </a:defRPr>
              </a:lvl8pPr>
              <a:lvl9pPr marL="3657600" algn="l" defTabSz="914400" rtl="0" eaLnBrk="1" latinLnBrk="0" hangingPunct="1">
                <a:defRPr sz="2400" b="1" kern="1200">
                  <a:solidFill>
                    <a:schemeClr val="tx1"/>
                  </a:solidFill>
                  <a:latin typeface="Arial" charset="0"/>
                  <a:ea typeface="ＭＳ Ｐゴシック" pitchFamily="57" charset="-128"/>
                  <a:cs typeface="+mn-cs"/>
                </a:defRPr>
              </a:lvl9pPr>
            </a:lstStyle>
            <a:p>
              <a:pPr algn="ctr"/>
              <a:r>
                <a:rPr lang="en-US" sz="1600" dirty="0">
                  <a:solidFill>
                    <a:schemeClr val="bg1"/>
                  </a:solidFill>
                  <a:latin typeface="Calibri" pitchFamily="34" charset="0"/>
                  <a:cs typeface="Arial" pitchFamily="34" charset="0"/>
                </a:rPr>
                <a:t>Senior Management</a:t>
              </a:r>
            </a:p>
          </p:txBody>
        </p:sp>
        <p:cxnSp>
          <p:nvCxnSpPr>
            <p:cNvPr id="9" name="Straight Connector 8"/>
            <p:cNvCxnSpPr/>
            <p:nvPr/>
          </p:nvCxnSpPr>
          <p:spPr>
            <a:xfrm rot="5400000">
              <a:off x="2650036" y="5424995"/>
              <a:ext cx="1645921" cy="1588"/>
            </a:xfrm>
            <a:prstGeom prst="line">
              <a:avLst/>
            </a:prstGeom>
            <a:solidFill>
              <a:srgbClr val="FFECC5"/>
            </a:solidFill>
            <a:ln w="12700">
              <a:solidFill>
                <a:schemeClr val="accent1">
                  <a:lumMod val="40000"/>
                  <a:lumOff val="60000"/>
                </a:schemeClr>
              </a:solidFill>
              <a:round/>
              <a:headEnd/>
              <a:tailEnd/>
            </a:ln>
          </p:spPr>
        </p:cxnSp>
        <p:sp>
          <p:nvSpPr>
            <p:cNvPr id="10" name="TextBox 9"/>
            <p:cNvSpPr txBox="1"/>
            <p:nvPr/>
          </p:nvSpPr>
          <p:spPr>
            <a:xfrm>
              <a:off x="3733800" y="4572001"/>
              <a:ext cx="3048000" cy="1649102"/>
            </a:xfrm>
            <a:prstGeom prst="rect">
              <a:avLst/>
            </a:prstGeom>
            <a:noFill/>
            <a:ln w="12700">
              <a:noFill/>
              <a:round/>
              <a:headEnd/>
              <a:tailEnd/>
            </a:ln>
          </p:spPr>
          <p:txBody>
            <a:bodyPr wrap="square" anchor="ctr"/>
            <a:lstStyle/>
            <a:p>
              <a:r>
                <a:rPr lang="en-US" sz="1400" b="1" dirty="0">
                  <a:latin typeface="Calibri" pitchFamily="34" charset="0"/>
                  <a:cs typeface="Arial" pitchFamily="34" charset="0"/>
                </a:rPr>
                <a:t>Client Relationship Manager</a:t>
              </a:r>
              <a:endParaRPr lang="en-US" sz="1400" dirty="0">
                <a:latin typeface="Calibri" pitchFamily="34" charset="0"/>
                <a:cs typeface="Arial" pitchFamily="34" charset="0"/>
              </a:endParaRPr>
            </a:p>
          </p:txBody>
        </p:sp>
        <p:sp>
          <p:nvSpPr>
            <p:cNvPr id="11" name="TextBox 10"/>
            <p:cNvSpPr txBox="1"/>
            <p:nvPr/>
          </p:nvSpPr>
          <p:spPr>
            <a:xfrm>
              <a:off x="914400" y="4775010"/>
              <a:ext cx="2209800" cy="1218061"/>
            </a:xfrm>
            <a:prstGeom prst="rect">
              <a:avLst/>
            </a:prstGeom>
            <a:noFill/>
            <a:ln w="12700">
              <a:noFill/>
              <a:round/>
              <a:headEnd/>
              <a:tailEnd/>
            </a:ln>
          </p:spPr>
          <p:txBody>
            <a:bodyPr wrap="square" anchor="ctr">
              <a:noAutofit/>
            </a:bodyPr>
            <a:lstStyle/>
            <a:p>
              <a:r>
                <a:rPr lang="en-US" sz="1400" b="1" dirty="0">
                  <a:latin typeface="Calibri" pitchFamily="34" charset="0"/>
                  <a:cs typeface="Arial" pitchFamily="34" charset="0"/>
                </a:rPr>
                <a:t>Executive sponsors – COO and SBU head </a:t>
              </a:r>
              <a:endParaRPr lang="en-US" sz="1400" dirty="0">
                <a:latin typeface="Calibri" pitchFamily="34" charset="0"/>
                <a:cs typeface="Arial" pitchFamily="34" charset="0"/>
              </a:endParaRPr>
            </a:p>
          </p:txBody>
        </p:sp>
      </p:grpSp>
      <p:grpSp>
        <p:nvGrpSpPr>
          <p:cNvPr id="12" name="Group 52"/>
          <p:cNvGrpSpPr/>
          <p:nvPr/>
        </p:nvGrpSpPr>
        <p:grpSpPr>
          <a:xfrm>
            <a:off x="612575" y="2392304"/>
            <a:ext cx="6477000" cy="1295400"/>
            <a:chOff x="304800" y="4572000"/>
            <a:chExt cx="6477000" cy="1676749"/>
          </a:xfrm>
        </p:grpSpPr>
        <p:sp>
          <p:nvSpPr>
            <p:cNvPr id="13" name="AutoShape 94"/>
            <p:cNvSpPr>
              <a:spLocks noChangeArrowheads="1"/>
            </p:cNvSpPr>
            <p:nvPr/>
          </p:nvSpPr>
          <p:spPr bwMode="auto">
            <a:xfrm>
              <a:off x="304800" y="4572001"/>
              <a:ext cx="6019800" cy="1676401"/>
            </a:xfrm>
            <a:prstGeom prst="roundRect">
              <a:avLst>
                <a:gd name="adj" fmla="val 8248"/>
              </a:avLst>
            </a:prstGeom>
            <a:solidFill>
              <a:schemeClr val="accent1">
                <a:lumMod val="20000"/>
                <a:lumOff val="80000"/>
              </a:schemeClr>
            </a:solidFill>
            <a:ln w="12700">
              <a:solidFill>
                <a:schemeClr val="accent1">
                  <a:lumMod val="40000"/>
                  <a:lumOff val="60000"/>
                </a:schemeClr>
              </a:solidFill>
              <a:round/>
              <a:headEnd/>
              <a:tailEnd/>
            </a:ln>
          </p:spPr>
          <p:txBody>
            <a:bodyPr wrap="none" anchor="t"/>
            <a:lstStyle>
              <a:defPPr>
                <a:defRPr lang="en-US"/>
              </a:defPPr>
              <a:lvl1pPr algn="l" rtl="0" fontAlgn="base">
                <a:spcBef>
                  <a:spcPct val="0"/>
                </a:spcBef>
                <a:spcAft>
                  <a:spcPct val="0"/>
                </a:spcAft>
                <a:defRPr sz="2400" b="1" kern="1200">
                  <a:solidFill>
                    <a:schemeClr val="tx1"/>
                  </a:solidFill>
                  <a:latin typeface="Arial" charset="0"/>
                  <a:ea typeface="ＭＳ Ｐゴシック" pitchFamily="57" charset="-128"/>
                  <a:cs typeface="+mn-cs"/>
                </a:defRPr>
              </a:lvl1pPr>
              <a:lvl2pPr marL="457200" algn="l" rtl="0" fontAlgn="base">
                <a:spcBef>
                  <a:spcPct val="0"/>
                </a:spcBef>
                <a:spcAft>
                  <a:spcPct val="0"/>
                </a:spcAft>
                <a:defRPr sz="2400" b="1" kern="1200">
                  <a:solidFill>
                    <a:schemeClr val="tx1"/>
                  </a:solidFill>
                  <a:latin typeface="Arial" charset="0"/>
                  <a:ea typeface="ＭＳ Ｐゴシック" pitchFamily="57" charset="-128"/>
                  <a:cs typeface="+mn-cs"/>
                </a:defRPr>
              </a:lvl2pPr>
              <a:lvl3pPr marL="914400" algn="l" rtl="0" fontAlgn="base">
                <a:spcBef>
                  <a:spcPct val="0"/>
                </a:spcBef>
                <a:spcAft>
                  <a:spcPct val="0"/>
                </a:spcAft>
                <a:defRPr sz="2400" b="1" kern="1200">
                  <a:solidFill>
                    <a:schemeClr val="tx1"/>
                  </a:solidFill>
                  <a:latin typeface="Arial" charset="0"/>
                  <a:ea typeface="ＭＳ Ｐゴシック" pitchFamily="57" charset="-128"/>
                  <a:cs typeface="+mn-cs"/>
                </a:defRPr>
              </a:lvl3pPr>
              <a:lvl4pPr marL="1371600" algn="l" rtl="0" fontAlgn="base">
                <a:spcBef>
                  <a:spcPct val="0"/>
                </a:spcBef>
                <a:spcAft>
                  <a:spcPct val="0"/>
                </a:spcAft>
                <a:defRPr sz="2400" b="1" kern="1200">
                  <a:solidFill>
                    <a:schemeClr val="tx1"/>
                  </a:solidFill>
                  <a:latin typeface="Arial" charset="0"/>
                  <a:ea typeface="ＭＳ Ｐゴシック" pitchFamily="57" charset="-128"/>
                  <a:cs typeface="+mn-cs"/>
                </a:defRPr>
              </a:lvl4pPr>
              <a:lvl5pPr marL="1828800" algn="l" rtl="0" fontAlgn="base">
                <a:spcBef>
                  <a:spcPct val="0"/>
                </a:spcBef>
                <a:spcAft>
                  <a:spcPct val="0"/>
                </a:spcAft>
                <a:defRPr sz="2400" b="1" kern="1200">
                  <a:solidFill>
                    <a:schemeClr val="tx1"/>
                  </a:solidFill>
                  <a:latin typeface="Arial" charset="0"/>
                  <a:ea typeface="ＭＳ Ｐゴシック" pitchFamily="57" charset="-128"/>
                  <a:cs typeface="+mn-cs"/>
                </a:defRPr>
              </a:lvl5pPr>
              <a:lvl6pPr marL="2286000" algn="l" defTabSz="914400" rtl="0" eaLnBrk="1" latinLnBrk="0" hangingPunct="1">
                <a:defRPr sz="2400" b="1" kern="1200">
                  <a:solidFill>
                    <a:schemeClr val="tx1"/>
                  </a:solidFill>
                  <a:latin typeface="Arial" charset="0"/>
                  <a:ea typeface="ＭＳ Ｐゴシック" pitchFamily="57" charset="-128"/>
                  <a:cs typeface="+mn-cs"/>
                </a:defRPr>
              </a:lvl6pPr>
              <a:lvl7pPr marL="2743200" algn="l" defTabSz="914400" rtl="0" eaLnBrk="1" latinLnBrk="0" hangingPunct="1">
                <a:defRPr sz="2400" b="1" kern="1200">
                  <a:solidFill>
                    <a:schemeClr val="tx1"/>
                  </a:solidFill>
                  <a:latin typeface="Arial" charset="0"/>
                  <a:ea typeface="ＭＳ Ｐゴシック" pitchFamily="57" charset="-128"/>
                  <a:cs typeface="+mn-cs"/>
                </a:defRPr>
              </a:lvl7pPr>
              <a:lvl8pPr marL="3200400" algn="l" defTabSz="914400" rtl="0" eaLnBrk="1" latinLnBrk="0" hangingPunct="1">
                <a:defRPr sz="2400" b="1" kern="1200">
                  <a:solidFill>
                    <a:schemeClr val="tx1"/>
                  </a:solidFill>
                  <a:latin typeface="Arial" charset="0"/>
                  <a:ea typeface="ＭＳ Ｐゴシック" pitchFamily="57" charset="-128"/>
                  <a:cs typeface="+mn-cs"/>
                </a:defRPr>
              </a:lvl8pPr>
              <a:lvl9pPr marL="3657600" algn="l" defTabSz="914400" rtl="0" eaLnBrk="1" latinLnBrk="0" hangingPunct="1">
                <a:defRPr sz="2400" b="1" kern="1200">
                  <a:solidFill>
                    <a:schemeClr val="tx1"/>
                  </a:solidFill>
                  <a:latin typeface="Arial" charset="0"/>
                  <a:ea typeface="ＭＳ Ｐゴシック" pitchFamily="57" charset="-128"/>
                  <a:cs typeface="+mn-cs"/>
                </a:defRPr>
              </a:lvl9pPr>
            </a:lstStyle>
            <a:p>
              <a:pPr>
                <a:defRPr/>
              </a:pPr>
              <a:endParaRPr lang="en-US" sz="1050" kern="0" dirty="0">
                <a:solidFill>
                  <a:sysClr val="windowText" lastClr="000000"/>
                </a:solidFill>
                <a:latin typeface="+mn-lt"/>
                <a:ea typeface="Verdana" pitchFamily="34" charset="0"/>
                <a:cs typeface="Verdana" pitchFamily="34" charset="0"/>
              </a:endParaRPr>
            </a:p>
          </p:txBody>
        </p:sp>
        <p:sp>
          <p:nvSpPr>
            <p:cNvPr id="14" name="AutoShape 94"/>
            <p:cNvSpPr>
              <a:spLocks noChangeArrowheads="1"/>
            </p:cNvSpPr>
            <p:nvPr/>
          </p:nvSpPr>
          <p:spPr bwMode="auto">
            <a:xfrm rot="16200000">
              <a:off x="-257172" y="5133979"/>
              <a:ext cx="1676401" cy="552444"/>
            </a:xfrm>
            <a:prstGeom prst="roundRect">
              <a:avLst>
                <a:gd name="adj" fmla="val 6276"/>
              </a:avLst>
            </a:prstGeom>
            <a:solidFill>
              <a:srgbClr val="B0D7F2"/>
            </a:solidFill>
            <a:ln w="12700">
              <a:solidFill>
                <a:srgbClr val="006BB4"/>
              </a:solidFill>
              <a:round/>
              <a:headEnd/>
              <a:tailEnd/>
            </a:ln>
          </p:spPr>
          <p:txBody>
            <a:bodyPr wrap="square" lIns="0" tIns="0" rIns="0" bIns="0" anchor="ctr"/>
            <a:lstStyle>
              <a:defPPr>
                <a:defRPr lang="en-US"/>
              </a:defPPr>
              <a:lvl1pPr algn="l" rtl="0" fontAlgn="base">
                <a:spcBef>
                  <a:spcPct val="0"/>
                </a:spcBef>
                <a:spcAft>
                  <a:spcPct val="0"/>
                </a:spcAft>
                <a:defRPr sz="2400" b="1" kern="1200">
                  <a:solidFill>
                    <a:schemeClr val="tx1"/>
                  </a:solidFill>
                  <a:latin typeface="Arial" charset="0"/>
                  <a:ea typeface="ＭＳ Ｐゴシック" pitchFamily="57" charset="-128"/>
                  <a:cs typeface="+mn-cs"/>
                </a:defRPr>
              </a:lvl1pPr>
              <a:lvl2pPr marL="457200" algn="l" rtl="0" fontAlgn="base">
                <a:spcBef>
                  <a:spcPct val="0"/>
                </a:spcBef>
                <a:spcAft>
                  <a:spcPct val="0"/>
                </a:spcAft>
                <a:defRPr sz="2400" b="1" kern="1200">
                  <a:solidFill>
                    <a:schemeClr val="tx1"/>
                  </a:solidFill>
                  <a:latin typeface="Arial" charset="0"/>
                  <a:ea typeface="ＭＳ Ｐゴシック" pitchFamily="57" charset="-128"/>
                  <a:cs typeface="+mn-cs"/>
                </a:defRPr>
              </a:lvl2pPr>
              <a:lvl3pPr marL="914400" algn="l" rtl="0" fontAlgn="base">
                <a:spcBef>
                  <a:spcPct val="0"/>
                </a:spcBef>
                <a:spcAft>
                  <a:spcPct val="0"/>
                </a:spcAft>
                <a:defRPr sz="2400" b="1" kern="1200">
                  <a:solidFill>
                    <a:schemeClr val="tx1"/>
                  </a:solidFill>
                  <a:latin typeface="Arial" charset="0"/>
                  <a:ea typeface="ＭＳ Ｐゴシック" pitchFamily="57" charset="-128"/>
                  <a:cs typeface="+mn-cs"/>
                </a:defRPr>
              </a:lvl3pPr>
              <a:lvl4pPr marL="1371600" algn="l" rtl="0" fontAlgn="base">
                <a:spcBef>
                  <a:spcPct val="0"/>
                </a:spcBef>
                <a:spcAft>
                  <a:spcPct val="0"/>
                </a:spcAft>
                <a:defRPr sz="2400" b="1" kern="1200">
                  <a:solidFill>
                    <a:schemeClr val="tx1"/>
                  </a:solidFill>
                  <a:latin typeface="Arial" charset="0"/>
                  <a:ea typeface="ＭＳ Ｐゴシック" pitchFamily="57" charset="-128"/>
                  <a:cs typeface="+mn-cs"/>
                </a:defRPr>
              </a:lvl4pPr>
              <a:lvl5pPr marL="1828800" algn="l" rtl="0" fontAlgn="base">
                <a:spcBef>
                  <a:spcPct val="0"/>
                </a:spcBef>
                <a:spcAft>
                  <a:spcPct val="0"/>
                </a:spcAft>
                <a:defRPr sz="2400" b="1" kern="1200">
                  <a:solidFill>
                    <a:schemeClr val="tx1"/>
                  </a:solidFill>
                  <a:latin typeface="Arial" charset="0"/>
                  <a:ea typeface="ＭＳ Ｐゴシック" pitchFamily="57" charset="-128"/>
                  <a:cs typeface="+mn-cs"/>
                </a:defRPr>
              </a:lvl5pPr>
              <a:lvl6pPr marL="2286000" algn="l" defTabSz="914400" rtl="0" eaLnBrk="1" latinLnBrk="0" hangingPunct="1">
                <a:defRPr sz="2400" b="1" kern="1200">
                  <a:solidFill>
                    <a:schemeClr val="tx1"/>
                  </a:solidFill>
                  <a:latin typeface="Arial" charset="0"/>
                  <a:ea typeface="ＭＳ Ｐゴシック" pitchFamily="57" charset="-128"/>
                  <a:cs typeface="+mn-cs"/>
                </a:defRPr>
              </a:lvl6pPr>
              <a:lvl7pPr marL="2743200" algn="l" defTabSz="914400" rtl="0" eaLnBrk="1" latinLnBrk="0" hangingPunct="1">
                <a:defRPr sz="2400" b="1" kern="1200">
                  <a:solidFill>
                    <a:schemeClr val="tx1"/>
                  </a:solidFill>
                  <a:latin typeface="Arial" charset="0"/>
                  <a:ea typeface="ＭＳ Ｐゴシック" pitchFamily="57" charset="-128"/>
                  <a:cs typeface="+mn-cs"/>
                </a:defRPr>
              </a:lvl7pPr>
              <a:lvl8pPr marL="3200400" algn="l" defTabSz="914400" rtl="0" eaLnBrk="1" latinLnBrk="0" hangingPunct="1">
                <a:defRPr sz="2400" b="1" kern="1200">
                  <a:solidFill>
                    <a:schemeClr val="tx1"/>
                  </a:solidFill>
                  <a:latin typeface="Arial" charset="0"/>
                  <a:ea typeface="ＭＳ Ｐゴシック" pitchFamily="57" charset="-128"/>
                  <a:cs typeface="+mn-cs"/>
                </a:defRPr>
              </a:lvl8pPr>
              <a:lvl9pPr marL="3657600" algn="l" defTabSz="914400" rtl="0" eaLnBrk="1" latinLnBrk="0" hangingPunct="1">
                <a:defRPr sz="2400" b="1" kern="1200">
                  <a:solidFill>
                    <a:schemeClr val="tx1"/>
                  </a:solidFill>
                  <a:latin typeface="Arial" charset="0"/>
                  <a:ea typeface="ＭＳ Ｐゴシック" pitchFamily="57" charset="-128"/>
                  <a:cs typeface="+mn-cs"/>
                </a:defRPr>
              </a:lvl9pPr>
            </a:lstStyle>
            <a:p>
              <a:pPr algn="ctr"/>
              <a:r>
                <a:rPr lang="en-US" sz="1600" dirty="0">
                  <a:solidFill>
                    <a:srgbClr val="FFFFEE"/>
                  </a:solidFill>
                  <a:latin typeface="Calibri" pitchFamily="34" charset="0"/>
                  <a:cs typeface="Arial" pitchFamily="34" charset="0"/>
                </a:rPr>
                <a:t>Overall Responsibility</a:t>
              </a:r>
            </a:p>
          </p:txBody>
        </p:sp>
        <p:cxnSp>
          <p:nvCxnSpPr>
            <p:cNvPr id="15" name="Straight Connector 14"/>
            <p:cNvCxnSpPr/>
            <p:nvPr/>
          </p:nvCxnSpPr>
          <p:spPr>
            <a:xfrm rot="5400000">
              <a:off x="2650036" y="5424995"/>
              <a:ext cx="1645921" cy="1588"/>
            </a:xfrm>
            <a:prstGeom prst="line">
              <a:avLst/>
            </a:prstGeom>
            <a:solidFill>
              <a:srgbClr val="FFECC5"/>
            </a:solidFill>
            <a:ln w="12700">
              <a:solidFill>
                <a:schemeClr val="accent1">
                  <a:lumMod val="40000"/>
                  <a:lumOff val="60000"/>
                </a:schemeClr>
              </a:solidFill>
              <a:round/>
              <a:headEnd/>
              <a:tailEnd/>
            </a:ln>
          </p:spPr>
        </p:cxnSp>
        <p:sp>
          <p:nvSpPr>
            <p:cNvPr id="16" name="TextBox 15"/>
            <p:cNvSpPr txBox="1"/>
            <p:nvPr/>
          </p:nvSpPr>
          <p:spPr>
            <a:xfrm>
              <a:off x="3733800" y="4572001"/>
              <a:ext cx="3048000" cy="1649102"/>
            </a:xfrm>
            <a:prstGeom prst="rect">
              <a:avLst/>
            </a:prstGeom>
            <a:noFill/>
            <a:ln w="12700">
              <a:noFill/>
              <a:round/>
              <a:headEnd/>
              <a:tailEnd/>
            </a:ln>
          </p:spPr>
          <p:txBody>
            <a:bodyPr wrap="square" anchor="ctr"/>
            <a:lstStyle/>
            <a:p>
              <a:r>
                <a:rPr lang="en-US" sz="1400" b="1" dirty="0">
                  <a:latin typeface="Calibri" pitchFamily="34" charset="0"/>
                  <a:cs typeface="Arial" pitchFamily="34" charset="0"/>
                </a:rPr>
                <a:t>Transition Management Office</a:t>
              </a:r>
              <a:endParaRPr lang="en-US" sz="1400" dirty="0">
                <a:latin typeface="Calibri" pitchFamily="34" charset="0"/>
                <a:cs typeface="Arial" pitchFamily="34" charset="0"/>
              </a:endParaRPr>
            </a:p>
          </p:txBody>
        </p:sp>
        <p:sp>
          <p:nvSpPr>
            <p:cNvPr id="17" name="TextBox 16"/>
            <p:cNvSpPr txBox="1"/>
            <p:nvPr/>
          </p:nvSpPr>
          <p:spPr>
            <a:xfrm>
              <a:off x="914400" y="4775010"/>
              <a:ext cx="2209800" cy="1218061"/>
            </a:xfrm>
            <a:prstGeom prst="rect">
              <a:avLst/>
            </a:prstGeom>
            <a:noFill/>
            <a:ln w="12700">
              <a:noFill/>
              <a:round/>
              <a:headEnd/>
              <a:tailEnd/>
            </a:ln>
          </p:spPr>
          <p:txBody>
            <a:bodyPr wrap="square" anchor="ctr">
              <a:noAutofit/>
            </a:bodyPr>
            <a:lstStyle/>
            <a:p>
              <a:r>
                <a:rPr lang="en-US" sz="1400" b="1" dirty="0">
                  <a:latin typeface="Calibri" pitchFamily="34" charset="0"/>
                  <a:cs typeface="Arial" pitchFamily="34" charset="0"/>
                </a:rPr>
                <a:t>Service delivery lead</a:t>
              </a:r>
              <a:endParaRPr lang="en-US" sz="1400" dirty="0">
                <a:latin typeface="Calibri" pitchFamily="34" charset="0"/>
                <a:cs typeface="Arial" pitchFamily="34" charset="0"/>
              </a:endParaRPr>
            </a:p>
          </p:txBody>
        </p:sp>
      </p:grpSp>
      <p:grpSp>
        <p:nvGrpSpPr>
          <p:cNvPr id="18" name="Group 52"/>
          <p:cNvGrpSpPr/>
          <p:nvPr/>
        </p:nvGrpSpPr>
        <p:grpSpPr>
          <a:xfrm>
            <a:off x="609600" y="3447792"/>
            <a:ext cx="6491850" cy="2267208"/>
            <a:chOff x="304800" y="4297497"/>
            <a:chExt cx="6491850" cy="1950905"/>
          </a:xfrm>
        </p:grpSpPr>
        <p:sp>
          <p:nvSpPr>
            <p:cNvPr id="19" name="AutoShape 94"/>
            <p:cNvSpPr>
              <a:spLocks noChangeArrowheads="1"/>
            </p:cNvSpPr>
            <p:nvPr/>
          </p:nvSpPr>
          <p:spPr bwMode="auto">
            <a:xfrm>
              <a:off x="304800" y="4572001"/>
              <a:ext cx="6019800" cy="1676401"/>
            </a:xfrm>
            <a:prstGeom prst="roundRect">
              <a:avLst>
                <a:gd name="adj" fmla="val 8248"/>
              </a:avLst>
            </a:prstGeom>
            <a:solidFill>
              <a:schemeClr val="accent1">
                <a:lumMod val="20000"/>
                <a:lumOff val="80000"/>
              </a:schemeClr>
            </a:solidFill>
            <a:ln w="12700">
              <a:solidFill>
                <a:schemeClr val="accent1">
                  <a:lumMod val="40000"/>
                  <a:lumOff val="60000"/>
                </a:schemeClr>
              </a:solidFill>
              <a:round/>
              <a:headEnd/>
              <a:tailEnd/>
            </a:ln>
          </p:spPr>
          <p:txBody>
            <a:bodyPr wrap="none" anchor="t"/>
            <a:lstStyle>
              <a:defPPr>
                <a:defRPr lang="en-US"/>
              </a:defPPr>
              <a:lvl1pPr algn="l" rtl="0" fontAlgn="base">
                <a:spcBef>
                  <a:spcPct val="0"/>
                </a:spcBef>
                <a:spcAft>
                  <a:spcPct val="0"/>
                </a:spcAft>
                <a:defRPr sz="2400" b="1" kern="1200">
                  <a:solidFill>
                    <a:schemeClr val="tx1"/>
                  </a:solidFill>
                  <a:latin typeface="Arial" charset="0"/>
                  <a:ea typeface="ＭＳ Ｐゴシック" pitchFamily="57" charset="-128"/>
                  <a:cs typeface="+mn-cs"/>
                </a:defRPr>
              </a:lvl1pPr>
              <a:lvl2pPr marL="457200" algn="l" rtl="0" fontAlgn="base">
                <a:spcBef>
                  <a:spcPct val="0"/>
                </a:spcBef>
                <a:spcAft>
                  <a:spcPct val="0"/>
                </a:spcAft>
                <a:defRPr sz="2400" b="1" kern="1200">
                  <a:solidFill>
                    <a:schemeClr val="tx1"/>
                  </a:solidFill>
                  <a:latin typeface="Arial" charset="0"/>
                  <a:ea typeface="ＭＳ Ｐゴシック" pitchFamily="57" charset="-128"/>
                  <a:cs typeface="+mn-cs"/>
                </a:defRPr>
              </a:lvl2pPr>
              <a:lvl3pPr marL="914400" algn="l" rtl="0" fontAlgn="base">
                <a:spcBef>
                  <a:spcPct val="0"/>
                </a:spcBef>
                <a:spcAft>
                  <a:spcPct val="0"/>
                </a:spcAft>
                <a:defRPr sz="2400" b="1" kern="1200">
                  <a:solidFill>
                    <a:schemeClr val="tx1"/>
                  </a:solidFill>
                  <a:latin typeface="Arial" charset="0"/>
                  <a:ea typeface="ＭＳ Ｐゴシック" pitchFamily="57" charset="-128"/>
                  <a:cs typeface="+mn-cs"/>
                </a:defRPr>
              </a:lvl3pPr>
              <a:lvl4pPr marL="1371600" algn="l" rtl="0" fontAlgn="base">
                <a:spcBef>
                  <a:spcPct val="0"/>
                </a:spcBef>
                <a:spcAft>
                  <a:spcPct val="0"/>
                </a:spcAft>
                <a:defRPr sz="2400" b="1" kern="1200">
                  <a:solidFill>
                    <a:schemeClr val="tx1"/>
                  </a:solidFill>
                  <a:latin typeface="Arial" charset="0"/>
                  <a:ea typeface="ＭＳ Ｐゴシック" pitchFamily="57" charset="-128"/>
                  <a:cs typeface="+mn-cs"/>
                </a:defRPr>
              </a:lvl4pPr>
              <a:lvl5pPr marL="1828800" algn="l" rtl="0" fontAlgn="base">
                <a:spcBef>
                  <a:spcPct val="0"/>
                </a:spcBef>
                <a:spcAft>
                  <a:spcPct val="0"/>
                </a:spcAft>
                <a:defRPr sz="2400" b="1" kern="1200">
                  <a:solidFill>
                    <a:schemeClr val="tx1"/>
                  </a:solidFill>
                  <a:latin typeface="Arial" charset="0"/>
                  <a:ea typeface="ＭＳ Ｐゴシック" pitchFamily="57" charset="-128"/>
                  <a:cs typeface="+mn-cs"/>
                </a:defRPr>
              </a:lvl5pPr>
              <a:lvl6pPr marL="2286000" algn="l" defTabSz="914400" rtl="0" eaLnBrk="1" latinLnBrk="0" hangingPunct="1">
                <a:defRPr sz="2400" b="1" kern="1200">
                  <a:solidFill>
                    <a:schemeClr val="tx1"/>
                  </a:solidFill>
                  <a:latin typeface="Arial" charset="0"/>
                  <a:ea typeface="ＭＳ Ｐゴシック" pitchFamily="57" charset="-128"/>
                  <a:cs typeface="+mn-cs"/>
                </a:defRPr>
              </a:lvl6pPr>
              <a:lvl7pPr marL="2743200" algn="l" defTabSz="914400" rtl="0" eaLnBrk="1" latinLnBrk="0" hangingPunct="1">
                <a:defRPr sz="2400" b="1" kern="1200">
                  <a:solidFill>
                    <a:schemeClr val="tx1"/>
                  </a:solidFill>
                  <a:latin typeface="Arial" charset="0"/>
                  <a:ea typeface="ＭＳ Ｐゴシック" pitchFamily="57" charset="-128"/>
                  <a:cs typeface="+mn-cs"/>
                </a:defRPr>
              </a:lvl7pPr>
              <a:lvl8pPr marL="3200400" algn="l" defTabSz="914400" rtl="0" eaLnBrk="1" latinLnBrk="0" hangingPunct="1">
                <a:defRPr sz="2400" b="1" kern="1200">
                  <a:solidFill>
                    <a:schemeClr val="tx1"/>
                  </a:solidFill>
                  <a:latin typeface="Arial" charset="0"/>
                  <a:ea typeface="ＭＳ Ｐゴシック" pitchFamily="57" charset="-128"/>
                  <a:cs typeface="+mn-cs"/>
                </a:defRPr>
              </a:lvl8pPr>
              <a:lvl9pPr marL="3657600" algn="l" defTabSz="914400" rtl="0" eaLnBrk="1" latinLnBrk="0" hangingPunct="1">
                <a:defRPr sz="2400" b="1" kern="1200">
                  <a:solidFill>
                    <a:schemeClr val="tx1"/>
                  </a:solidFill>
                  <a:latin typeface="Arial" charset="0"/>
                  <a:ea typeface="ＭＳ Ｐゴシック" pitchFamily="57" charset="-128"/>
                  <a:cs typeface="+mn-cs"/>
                </a:defRPr>
              </a:lvl9pPr>
            </a:lstStyle>
            <a:p>
              <a:pPr>
                <a:defRPr/>
              </a:pPr>
              <a:endParaRPr lang="en-US" sz="1050" kern="0" dirty="0">
                <a:solidFill>
                  <a:sysClr val="windowText" lastClr="000000"/>
                </a:solidFill>
                <a:latin typeface="+mn-lt"/>
                <a:ea typeface="Verdana" pitchFamily="34" charset="0"/>
                <a:cs typeface="Verdana" pitchFamily="34" charset="0"/>
              </a:endParaRPr>
            </a:p>
          </p:txBody>
        </p:sp>
        <p:sp>
          <p:nvSpPr>
            <p:cNvPr id="20" name="AutoShape 94"/>
            <p:cNvSpPr>
              <a:spLocks noChangeArrowheads="1"/>
            </p:cNvSpPr>
            <p:nvPr/>
          </p:nvSpPr>
          <p:spPr bwMode="auto">
            <a:xfrm rot="16200000">
              <a:off x="-257172" y="5133979"/>
              <a:ext cx="1676401" cy="552444"/>
            </a:xfrm>
            <a:prstGeom prst="roundRect">
              <a:avLst>
                <a:gd name="adj" fmla="val 6276"/>
              </a:avLst>
            </a:prstGeom>
            <a:solidFill>
              <a:srgbClr val="B0D7F2"/>
            </a:solidFill>
            <a:ln w="12700">
              <a:solidFill>
                <a:srgbClr val="006BB4"/>
              </a:solidFill>
              <a:round/>
              <a:headEnd/>
              <a:tailEnd/>
            </a:ln>
          </p:spPr>
          <p:txBody>
            <a:bodyPr wrap="square" lIns="0" tIns="0" rIns="0" bIns="0" anchor="ctr"/>
            <a:lstStyle>
              <a:defPPr>
                <a:defRPr lang="en-US"/>
              </a:defPPr>
              <a:lvl1pPr algn="l" rtl="0" fontAlgn="base">
                <a:spcBef>
                  <a:spcPct val="0"/>
                </a:spcBef>
                <a:spcAft>
                  <a:spcPct val="0"/>
                </a:spcAft>
                <a:defRPr sz="2400" b="1" kern="1200">
                  <a:solidFill>
                    <a:schemeClr val="tx1"/>
                  </a:solidFill>
                  <a:latin typeface="Arial" charset="0"/>
                  <a:ea typeface="ＭＳ Ｐゴシック" pitchFamily="57" charset="-128"/>
                  <a:cs typeface="+mn-cs"/>
                </a:defRPr>
              </a:lvl1pPr>
              <a:lvl2pPr marL="457200" algn="l" rtl="0" fontAlgn="base">
                <a:spcBef>
                  <a:spcPct val="0"/>
                </a:spcBef>
                <a:spcAft>
                  <a:spcPct val="0"/>
                </a:spcAft>
                <a:defRPr sz="2400" b="1" kern="1200">
                  <a:solidFill>
                    <a:schemeClr val="tx1"/>
                  </a:solidFill>
                  <a:latin typeface="Arial" charset="0"/>
                  <a:ea typeface="ＭＳ Ｐゴシック" pitchFamily="57" charset="-128"/>
                  <a:cs typeface="+mn-cs"/>
                </a:defRPr>
              </a:lvl2pPr>
              <a:lvl3pPr marL="914400" algn="l" rtl="0" fontAlgn="base">
                <a:spcBef>
                  <a:spcPct val="0"/>
                </a:spcBef>
                <a:spcAft>
                  <a:spcPct val="0"/>
                </a:spcAft>
                <a:defRPr sz="2400" b="1" kern="1200">
                  <a:solidFill>
                    <a:schemeClr val="tx1"/>
                  </a:solidFill>
                  <a:latin typeface="Arial" charset="0"/>
                  <a:ea typeface="ＭＳ Ｐゴシック" pitchFamily="57" charset="-128"/>
                  <a:cs typeface="+mn-cs"/>
                </a:defRPr>
              </a:lvl3pPr>
              <a:lvl4pPr marL="1371600" algn="l" rtl="0" fontAlgn="base">
                <a:spcBef>
                  <a:spcPct val="0"/>
                </a:spcBef>
                <a:spcAft>
                  <a:spcPct val="0"/>
                </a:spcAft>
                <a:defRPr sz="2400" b="1" kern="1200">
                  <a:solidFill>
                    <a:schemeClr val="tx1"/>
                  </a:solidFill>
                  <a:latin typeface="Arial" charset="0"/>
                  <a:ea typeface="ＭＳ Ｐゴシック" pitchFamily="57" charset="-128"/>
                  <a:cs typeface="+mn-cs"/>
                </a:defRPr>
              </a:lvl4pPr>
              <a:lvl5pPr marL="1828800" algn="l" rtl="0" fontAlgn="base">
                <a:spcBef>
                  <a:spcPct val="0"/>
                </a:spcBef>
                <a:spcAft>
                  <a:spcPct val="0"/>
                </a:spcAft>
                <a:defRPr sz="2400" b="1" kern="1200">
                  <a:solidFill>
                    <a:schemeClr val="tx1"/>
                  </a:solidFill>
                  <a:latin typeface="Arial" charset="0"/>
                  <a:ea typeface="ＭＳ Ｐゴシック" pitchFamily="57" charset="-128"/>
                  <a:cs typeface="+mn-cs"/>
                </a:defRPr>
              </a:lvl5pPr>
              <a:lvl6pPr marL="2286000" algn="l" defTabSz="914400" rtl="0" eaLnBrk="1" latinLnBrk="0" hangingPunct="1">
                <a:defRPr sz="2400" b="1" kern="1200">
                  <a:solidFill>
                    <a:schemeClr val="tx1"/>
                  </a:solidFill>
                  <a:latin typeface="Arial" charset="0"/>
                  <a:ea typeface="ＭＳ Ｐゴシック" pitchFamily="57" charset="-128"/>
                  <a:cs typeface="+mn-cs"/>
                </a:defRPr>
              </a:lvl6pPr>
              <a:lvl7pPr marL="2743200" algn="l" defTabSz="914400" rtl="0" eaLnBrk="1" latinLnBrk="0" hangingPunct="1">
                <a:defRPr sz="2400" b="1" kern="1200">
                  <a:solidFill>
                    <a:schemeClr val="tx1"/>
                  </a:solidFill>
                  <a:latin typeface="Arial" charset="0"/>
                  <a:ea typeface="ＭＳ Ｐゴシック" pitchFamily="57" charset="-128"/>
                  <a:cs typeface="+mn-cs"/>
                </a:defRPr>
              </a:lvl7pPr>
              <a:lvl8pPr marL="3200400" algn="l" defTabSz="914400" rtl="0" eaLnBrk="1" latinLnBrk="0" hangingPunct="1">
                <a:defRPr sz="2400" b="1" kern="1200">
                  <a:solidFill>
                    <a:schemeClr val="tx1"/>
                  </a:solidFill>
                  <a:latin typeface="Arial" charset="0"/>
                  <a:ea typeface="ＭＳ Ｐゴシック" pitchFamily="57" charset="-128"/>
                  <a:cs typeface="+mn-cs"/>
                </a:defRPr>
              </a:lvl8pPr>
              <a:lvl9pPr marL="3657600" algn="l" defTabSz="914400" rtl="0" eaLnBrk="1" latinLnBrk="0" hangingPunct="1">
                <a:defRPr sz="2400" b="1" kern="1200">
                  <a:solidFill>
                    <a:schemeClr val="tx1"/>
                  </a:solidFill>
                  <a:latin typeface="Arial" charset="0"/>
                  <a:ea typeface="ＭＳ Ｐゴシック" pitchFamily="57" charset="-128"/>
                  <a:cs typeface="+mn-cs"/>
                </a:defRPr>
              </a:lvl9pPr>
            </a:lstStyle>
            <a:p>
              <a:pPr algn="ctr"/>
              <a:r>
                <a:rPr lang="en-US" sz="1600" dirty="0" smtClean="0">
                  <a:solidFill>
                    <a:schemeClr val="bg1"/>
                  </a:solidFill>
                  <a:latin typeface="Calibri" pitchFamily="34" charset="0"/>
                  <a:cs typeface="Arial" pitchFamily="34" charset="0"/>
                </a:rPr>
                <a:t>Operations </a:t>
              </a:r>
              <a:endParaRPr lang="en-US" sz="1600" dirty="0">
                <a:solidFill>
                  <a:schemeClr val="bg1"/>
                </a:solidFill>
                <a:latin typeface="Calibri" pitchFamily="34" charset="0"/>
                <a:cs typeface="Arial" pitchFamily="34" charset="0"/>
              </a:endParaRPr>
            </a:p>
          </p:txBody>
        </p:sp>
        <p:sp>
          <p:nvSpPr>
            <p:cNvPr id="22" name="TextBox 21"/>
            <p:cNvSpPr txBox="1"/>
            <p:nvPr/>
          </p:nvSpPr>
          <p:spPr>
            <a:xfrm>
              <a:off x="2186544" y="4762132"/>
              <a:ext cx="2652156" cy="810902"/>
            </a:xfrm>
            <a:prstGeom prst="rect">
              <a:avLst/>
            </a:prstGeom>
            <a:noFill/>
            <a:ln w="12700">
              <a:noFill/>
              <a:round/>
              <a:headEnd/>
              <a:tailEnd/>
            </a:ln>
          </p:spPr>
          <p:txBody>
            <a:bodyPr wrap="square" anchor="ctr"/>
            <a:lstStyle/>
            <a:p>
              <a:pPr algn="ctr"/>
              <a:r>
                <a:rPr lang="en-US" sz="1400" b="1" dirty="0">
                  <a:latin typeface="Calibri" pitchFamily="34" charset="0"/>
                  <a:cs typeface="Arial" pitchFamily="34" charset="0"/>
                </a:rPr>
                <a:t>Module Supervisor</a:t>
              </a:r>
            </a:p>
          </p:txBody>
        </p:sp>
        <p:sp>
          <p:nvSpPr>
            <p:cNvPr id="23" name="TextBox 22"/>
            <p:cNvSpPr txBox="1"/>
            <p:nvPr/>
          </p:nvSpPr>
          <p:spPr>
            <a:xfrm>
              <a:off x="2746169" y="4297497"/>
              <a:ext cx="2209800" cy="872605"/>
            </a:xfrm>
            <a:prstGeom prst="rect">
              <a:avLst/>
            </a:prstGeom>
            <a:noFill/>
            <a:ln w="12700">
              <a:noFill/>
              <a:round/>
              <a:headEnd/>
              <a:tailEnd/>
            </a:ln>
          </p:spPr>
          <p:txBody>
            <a:bodyPr wrap="square" anchor="ctr">
              <a:noAutofit/>
            </a:bodyPr>
            <a:lstStyle/>
            <a:p>
              <a:pPr>
                <a:buFont typeface="Wingdings" pitchFamily="2" charset="2"/>
                <a:buNone/>
              </a:pPr>
              <a:r>
                <a:rPr lang="en-US" sz="1400" b="1" dirty="0">
                  <a:latin typeface="Calibri" pitchFamily="34" charset="0"/>
                  <a:cs typeface="Arial" pitchFamily="34" charset="0"/>
                </a:rPr>
                <a:t>Transition Manager</a:t>
              </a:r>
            </a:p>
          </p:txBody>
        </p:sp>
        <p:sp>
          <p:nvSpPr>
            <p:cNvPr id="26" name="TextBox 25"/>
            <p:cNvSpPr txBox="1"/>
            <p:nvPr/>
          </p:nvSpPr>
          <p:spPr>
            <a:xfrm>
              <a:off x="857251" y="5292947"/>
              <a:ext cx="2209800" cy="436302"/>
            </a:xfrm>
            <a:prstGeom prst="rect">
              <a:avLst/>
            </a:prstGeom>
            <a:noFill/>
            <a:ln w="12700">
              <a:noFill/>
              <a:round/>
              <a:headEnd/>
              <a:tailEnd/>
            </a:ln>
          </p:spPr>
          <p:txBody>
            <a:bodyPr wrap="square" anchor="ctr">
              <a:noAutofit/>
            </a:bodyPr>
            <a:lstStyle/>
            <a:p>
              <a:pPr>
                <a:buFont typeface="Wingdings" pitchFamily="2" charset="2"/>
                <a:buNone/>
              </a:pPr>
              <a:r>
                <a:rPr lang="en-US" sz="1200" b="1" dirty="0" smtClean="0">
                  <a:latin typeface="Calibri" pitchFamily="34" charset="0"/>
                  <a:cs typeface="Arial" pitchFamily="34" charset="0"/>
                </a:rPr>
                <a:t>Associates</a:t>
              </a:r>
              <a:endParaRPr lang="en-US" sz="1200" b="1" dirty="0">
                <a:latin typeface="Calibri" pitchFamily="34" charset="0"/>
                <a:cs typeface="Arial" pitchFamily="34" charset="0"/>
              </a:endParaRPr>
            </a:p>
          </p:txBody>
        </p:sp>
        <p:sp>
          <p:nvSpPr>
            <p:cNvPr id="27" name="TextBox 26"/>
            <p:cNvSpPr txBox="1"/>
            <p:nvPr/>
          </p:nvSpPr>
          <p:spPr>
            <a:xfrm>
              <a:off x="4586844" y="5292947"/>
              <a:ext cx="2209800" cy="436302"/>
            </a:xfrm>
            <a:prstGeom prst="rect">
              <a:avLst/>
            </a:prstGeom>
            <a:noFill/>
            <a:ln w="12700">
              <a:noFill/>
              <a:round/>
              <a:headEnd/>
              <a:tailEnd/>
            </a:ln>
          </p:spPr>
          <p:txBody>
            <a:bodyPr wrap="square" anchor="ctr">
              <a:noAutofit/>
            </a:bodyPr>
            <a:lstStyle/>
            <a:p>
              <a:pPr>
                <a:buFont typeface="Wingdings" pitchFamily="2" charset="2"/>
                <a:buNone/>
              </a:pPr>
              <a:r>
                <a:rPr lang="en-US" sz="1200" b="1" dirty="0" smtClean="0">
                  <a:latin typeface="Calibri" pitchFamily="34" charset="0"/>
                  <a:cs typeface="Arial" pitchFamily="34" charset="0"/>
                </a:rPr>
                <a:t>Associates</a:t>
              </a:r>
              <a:endParaRPr lang="en-US" sz="1200" b="1" dirty="0">
                <a:latin typeface="Calibri" pitchFamily="34" charset="0"/>
                <a:cs typeface="Arial" pitchFamily="34" charset="0"/>
              </a:endParaRPr>
            </a:p>
          </p:txBody>
        </p:sp>
        <p:sp>
          <p:nvSpPr>
            <p:cNvPr id="28" name="TextBox 27"/>
            <p:cNvSpPr txBox="1"/>
            <p:nvPr/>
          </p:nvSpPr>
          <p:spPr>
            <a:xfrm>
              <a:off x="4586850" y="5729249"/>
              <a:ext cx="2209800" cy="436302"/>
            </a:xfrm>
            <a:prstGeom prst="rect">
              <a:avLst/>
            </a:prstGeom>
            <a:noFill/>
            <a:ln w="12700">
              <a:noFill/>
              <a:round/>
              <a:headEnd/>
              <a:tailEnd/>
            </a:ln>
          </p:spPr>
          <p:txBody>
            <a:bodyPr wrap="square" anchor="ctr">
              <a:noAutofit/>
            </a:bodyPr>
            <a:lstStyle/>
            <a:p>
              <a:pPr>
                <a:buFont typeface="Wingdings" pitchFamily="2" charset="2"/>
                <a:buNone/>
              </a:pPr>
              <a:r>
                <a:rPr lang="en-US" sz="1200" dirty="0" smtClean="0">
                  <a:latin typeface="Calibri" pitchFamily="34" charset="0"/>
                  <a:cs typeface="Arial" pitchFamily="34" charset="0"/>
                </a:rPr>
                <a:t>Client Infra/ App</a:t>
              </a:r>
              <a:endParaRPr lang="en-US" sz="1200" dirty="0">
                <a:latin typeface="Calibri" pitchFamily="34" charset="0"/>
                <a:cs typeface="Arial" pitchFamily="34" charset="0"/>
              </a:endParaRPr>
            </a:p>
          </p:txBody>
        </p:sp>
        <p:sp>
          <p:nvSpPr>
            <p:cNvPr id="29" name="TextBox 28"/>
            <p:cNvSpPr txBox="1"/>
            <p:nvPr/>
          </p:nvSpPr>
          <p:spPr>
            <a:xfrm>
              <a:off x="857251" y="5729249"/>
              <a:ext cx="2209800" cy="436302"/>
            </a:xfrm>
            <a:prstGeom prst="rect">
              <a:avLst/>
            </a:prstGeom>
            <a:noFill/>
            <a:ln w="12700">
              <a:noFill/>
              <a:round/>
              <a:headEnd/>
              <a:tailEnd/>
            </a:ln>
          </p:spPr>
          <p:txBody>
            <a:bodyPr wrap="square" anchor="ctr">
              <a:noAutofit/>
            </a:bodyPr>
            <a:lstStyle/>
            <a:p>
              <a:pPr>
                <a:buFont typeface="Wingdings" pitchFamily="2" charset="2"/>
                <a:buNone/>
              </a:pPr>
              <a:r>
                <a:rPr lang="en-US" sz="1200" dirty="0" smtClean="0">
                  <a:latin typeface="Calibri" pitchFamily="34" charset="0"/>
                  <a:cs typeface="Arial" pitchFamily="34" charset="0"/>
                </a:rPr>
                <a:t>Client Infra/ App</a:t>
              </a:r>
              <a:endParaRPr lang="en-US" sz="1200" dirty="0">
                <a:latin typeface="Calibri" pitchFamily="34" charset="0"/>
                <a:cs typeface="Arial" pitchFamily="34" charset="0"/>
              </a:endParaRPr>
            </a:p>
          </p:txBody>
        </p:sp>
      </p:grpSp>
      <p:cxnSp>
        <p:nvCxnSpPr>
          <p:cNvPr id="25" name="Straight Connector 24"/>
          <p:cNvCxnSpPr/>
          <p:nvPr/>
        </p:nvCxnSpPr>
        <p:spPr>
          <a:xfrm>
            <a:off x="1176895" y="4624449"/>
            <a:ext cx="5467355" cy="0"/>
          </a:xfrm>
          <a:prstGeom prst="line">
            <a:avLst/>
          </a:prstGeom>
          <a:solidFill>
            <a:srgbClr val="FFECC5"/>
          </a:solidFill>
          <a:ln w="12700">
            <a:solidFill>
              <a:schemeClr val="accent1">
                <a:lumMod val="40000"/>
                <a:lumOff val="60000"/>
              </a:schemeClr>
            </a:solidFill>
            <a:round/>
            <a:headEnd/>
            <a:tailEnd/>
          </a:ln>
        </p:spPr>
      </p:cxnSp>
      <p:sp>
        <p:nvSpPr>
          <p:cNvPr id="30" name="Rectangle 29"/>
          <p:cNvSpPr/>
          <p:nvPr/>
        </p:nvSpPr>
        <p:spPr bwMode="auto">
          <a:xfrm>
            <a:off x="6781800" y="1283005"/>
            <a:ext cx="2136228" cy="1133116"/>
          </a:xfrm>
          <a:prstGeom prst="rect">
            <a:avLst/>
          </a:prstGeom>
          <a:solidFill>
            <a:schemeClr val="accent3">
              <a:lumMod val="40000"/>
              <a:lumOff val="60000"/>
            </a:schemeClr>
          </a:solidFill>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marL="228600" indent="-228600">
              <a:buFont typeface="Wingdings" pitchFamily="2" charset="2"/>
              <a:buChar char="§"/>
            </a:pPr>
            <a:r>
              <a:rPr lang="en-US" sz="1100" dirty="0">
                <a:latin typeface="Calibri" pitchFamily="34" charset="0"/>
                <a:cs typeface="Arial" pitchFamily="34" charset="0"/>
              </a:rPr>
              <a:t>Understand and deliver strategic objectives </a:t>
            </a:r>
          </a:p>
          <a:p>
            <a:pPr marL="228600" indent="-228600">
              <a:buFont typeface="Wingdings" pitchFamily="2" charset="2"/>
              <a:buChar char="§"/>
            </a:pPr>
            <a:r>
              <a:rPr lang="en-US" sz="1100" dirty="0">
                <a:latin typeface="Calibri" pitchFamily="34" charset="0"/>
                <a:cs typeface="Arial" pitchFamily="34" charset="0"/>
              </a:rPr>
              <a:t>Ensure management support</a:t>
            </a:r>
          </a:p>
          <a:p>
            <a:pPr marL="228600" indent="-228600">
              <a:buFont typeface="Wingdings" pitchFamily="2" charset="2"/>
              <a:buChar char="§"/>
            </a:pPr>
            <a:r>
              <a:rPr lang="en-US" sz="1100" dirty="0">
                <a:latin typeface="Calibri" pitchFamily="34" charset="0"/>
                <a:cs typeface="Arial" pitchFamily="34" charset="0"/>
              </a:rPr>
              <a:t>Act as final issue escalation point</a:t>
            </a:r>
          </a:p>
        </p:txBody>
      </p:sp>
      <p:sp>
        <p:nvSpPr>
          <p:cNvPr id="33" name="Rectangle 32"/>
          <p:cNvSpPr/>
          <p:nvPr/>
        </p:nvSpPr>
        <p:spPr bwMode="auto">
          <a:xfrm>
            <a:off x="6781800" y="2416121"/>
            <a:ext cx="2136228" cy="1193978"/>
          </a:xfrm>
          <a:prstGeom prst="rect">
            <a:avLst/>
          </a:prstGeom>
          <a:solidFill>
            <a:schemeClr val="accent3">
              <a:lumMod val="40000"/>
              <a:lumOff val="60000"/>
            </a:schemeClr>
          </a:solidFill>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marL="228600" indent="-228600">
              <a:buFont typeface="Wingdings" pitchFamily="2" charset="2"/>
              <a:buChar char="§"/>
            </a:pPr>
            <a:r>
              <a:rPr lang="en-US" sz="1100" dirty="0">
                <a:latin typeface="Calibri" pitchFamily="34" charset="0"/>
                <a:cs typeface="Arial" pitchFamily="34" charset="0"/>
              </a:rPr>
              <a:t>Monitor streamlined Transition Service</a:t>
            </a:r>
          </a:p>
          <a:p>
            <a:pPr marL="228600" indent="-228600">
              <a:buFont typeface="Wingdings" pitchFamily="2" charset="2"/>
              <a:buChar char="§"/>
            </a:pPr>
            <a:r>
              <a:rPr lang="en-US" sz="1100" dirty="0">
                <a:latin typeface="Calibri" pitchFamily="34" charset="0"/>
                <a:cs typeface="Arial" pitchFamily="34" charset="0"/>
              </a:rPr>
              <a:t>Arbitrator between Delivery team and different functional group</a:t>
            </a:r>
          </a:p>
        </p:txBody>
      </p:sp>
      <p:sp>
        <p:nvSpPr>
          <p:cNvPr id="34" name="Text Box 19"/>
          <p:cNvSpPr txBox="1">
            <a:spLocks noChangeArrowheads="1"/>
          </p:cNvSpPr>
          <p:nvPr/>
        </p:nvSpPr>
        <p:spPr bwMode="blackWhite">
          <a:xfrm>
            <a:off x="6334125" y="3711883"/>
            <a:ext cx="3124200" cy="177800"/>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12700" algn="ctr">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marL="109538" indent="-109538">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ctr">
              <a:lnSpc>
                <a:spcPct val="90000"/>
              </a:lnSpc>
              <a:spcBef>
                <a:spcPct val="20000"/>
              </a:spcBef>
              <a:buClr>
                <a:srgbClr val="CC3300"/>
              </a:buClr>
              <a:buFont typeface="Wingdings" pitchFamily="2" charset="2"/>
              <a:buNone/>
            </a:pPr>
            <a:r>
              <a:rPr lang="en-US" sz="1400" b="1" dirty="0">
                <a:latin typeface="Calibri" pitchFamily="34" charset="0"/>
                <a:cs typeface="Arial" pitchFamily="34" charset="0"/>
              </a:rPr>
              <a:t>Functional Groups</a:t>
            </a:r>
          </a:p>
        </p:txBody>
      </p:sp>
      <p:sp>
        <p:nvSpPr>
          <p:cNvPr id="35" name="Rectangle 22"/>
          <p:cNvSpPr>
            <a:spLocks noChangeArrowheads="1"/>
          </p:cNvSpPr>
          <p:nvPr/>
        </p:nvSpPr>
        <p:spPr bwMode="auto">
          <a:xfrm>
            <a:off x="6765966" y="3976254"/>
            <a:ext cx="1020763" cy="533400"/>
          </a:xfrm>
          <a:prstGeom prst="rect">
            <a:avLst/>
          </a:prstGeom>
          <a:solidFill>
            <a:srgbClr val="6666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1200" dirty="0">
                <a:solidFill>
                  <a:schemeClr val="bg1"/>
                </a:solidFill>
                <a:latin typeface="Calibri" pitchFamily="34" charset="0"/>
                <a:cs typeface="Arial" pitchFamily="34" charset="0"/>
              </a:rPr>
              <a:t>Admin Team</a:t>
            </a:r>
          </a:p>
        </p:txBody>
      </p:sp>
      <p:sp>
        <p:nvSpPr>
          <p:cNvPr id="36" name="Rectangle 31"/>
          <p:cNvSpPr>
            <a:spLocks noChangeArrowheads="1"/>
          </p:cNvSpPr>
          <p:nvPr/>
        </p:nvSpPr>
        <p:spPr bwMode="auto">
          <a:xfrm>
            <a:off x="7835070" y="3962400"/>
            <a:ext cx="1020762" cy="533400"/>
          </a:xfrm>
          <a:prstGeom prst="rect">
            <a:avLst/>
          </a:prstGeom>
          <a:solidFill>
            <a:srgbClr val="666699"/>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1200">
                <a:solidFill>
                  <a:schemeClr val="bg1"/>
                </a:solidFill>
                <a:latin typeface="Calibri" pitchFamily="34" charset="0"/>
                <a:cs typeface="Arial" pitchFamily="34" charset="0"/>
              </a:rPr>
              <a:t>Training</a:t>
            </a:r>
          </a:p>
        </p:txBody>
      </p:sp>
      <p:sp>
        <p:nvSpPr>
          <p:cNvPr id="37" name="Rectangle 32"/>
          <p:cNvSpPr>
            <a:spLocks noChangeArrowheads="1"/>
          </p:cNvSpPr>
          <p:nvPr/>
        </p:nvSpPr>
        <p:spPr bwMode="auto">
          <a:xfrm>
            <a:off x="7860465" y="4600550"/>
            <a:ext cx="995367" cy="533400"/>
          </a:xfrm>
          <a:prstGeom prst="rect">
            <a:avLst/>
          </a:prstGeom>
          <a:solidFill>
            <a:srgbClr val="6666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1200">
                <a:solidFill>
                  <a:schemeClr val="bg1"/>
                </a:solidFill>
                <a:latin typeface="Calibri" pitchFamily="34" charset="0"/>
                <a:cs typeface="Arial" pitchFamily="34" charset="0"/>
              </a:rPr>
              <a:t>Sourcing</a:t>
            </a:r>
          </a:p>
        </p:txBody>
      </p:sp>
      <p:sp>
        <p:nvSpPr>
          <p:cNvPr id="38" name="Rectangle 36"/>
          <p:cNvSpPr>
            <a:spLocks noChangeArrowheads="1"/>
          </p:cNvSpPr>
          <p:nvPr/>
        </p:nvSpPr>
        <p:spPr bwMode="auto">
          <a:xfrm>
            <a:off x="6765966" y="4588651"/>
            <a:ext cx="1020763" cy="533400"/>
          </a:xfrm>
          <a:prstGeom prst="rect">
            <a:avLst/>
          </a:prstGeom>
          <a:solidFill>
            <a:srgbClr val="6666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1200">
                <a:solidFill>
                  <a:schemeClr val="bg1"/>
                </a:solidFill>
                <a:latin typeface="Calibri" pitchFamily="34" charset="0"/>
                <a:cs typeface="Arial" pitchFamily="34" charset="0"/>
              </a:rPr>
              <a:t>Resource Engagement</a:t>
            </a:r>
          </a:p>
        </p:txBody>
      </p:sp>
      <p:sp>
        <p:nvSpPr>
          <p:cNvPr id="39" name="Rectangle 37"/>
          <p:cNvSpPr>
            <a:spLocks noChangeArrowheads="1"/>
          </p:cNvSpPr>
          <p:nvPr/>
        </p:nvSpPr>
        <p:spPr bwMode="auto">
          <a:xfrm>
            <a:off x="6781800" y="5178954"/>
            <a:ext cx="1004929" cy="533400"/>
          </a:xfrm>
          <a:prstGeom prst="rect">
            <a:avLst/>
          </a:prstGeom>
          <a:solidFill>
            <a:srgbClr val="6666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1200">
                <a:solidFill>
                  <a:schemeClr val="bg1"/>
                </a:solidFill>
                <a:latin typeface="Calibri" pitchFamily="34" charset="0"/>
                <a:cs typeface="Arial" pitchFamily="34" charset="0"/>
              </a:rPr>
              <a:t>Infrastructure Support</a:t>
            </a:r>
          </a:p>
        </p:txBody>
      </p:sp>
      <p:sp>
        <p:nvSpPr>
          <p:cNvPr id="40" name="Rectangle 38"/>
          <p:cNvSpPr>
            <a:spLocks noChangeArrowheads="1"/>
          </p:cNvSpPr>
          <p:nvPr/>
        </p:nvSpPr>
        <p:spPr bwMode="auto">
          <a:xfrm>
            <a:off x="7835070" y="5193304"/>
            <a:ext cx="1020762" cy="533400"/>
          </a:xfrm>
          <a:prstGeom prst="rect">
            <a:avLst/>
          </a:prstGeom>
          <a:solidFill>
            <a:srgbClr val="6666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1200">
                <a:solidFill>
                  <a:schemeClr val="bg1"/>
                </a:solidFill>
                <a:latin typeface="Calibri" pitchFamily="34" charset="0"/>
                <a:cs typeface="Arial" pitchFamily="34" charset="0"/>
              </a:rPr>
              <a:t>Security and Compliance</a:t>
            </a:r>
          </a:p>
        </p:txBody>
      </p:sp>
    </p:spTree>
    <p:extLst>
      <p:ext uri="{BB962C8B-B14F-4D97-AF65-F5344CB8AC3E}">
        <p14:creationId xmlns:p14="http://schemas.microsoft.com/office/powerpoint/2010/main" val="6471815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4400" y="2757846"/>
            <a:ext cx="7467600" cy="584775"/>
          </a:xfrm>
        </p:spPr>
        <p:txBody>
          <a:bodyPr/>
          <a:lstStyle/>
          <a:p>
            <a:pPr algn="ctr"/>
            <a:r>
              <a:rPr lang="en-US" sz="3200" dirty="0" smtClean="0"/>
              <a:t>Thank You </a:t>
            </a:r>
            <a:endParaRPr lang="en-US" sz="3200" dirty="0"/>
          </a:p>
        </p:txBody>
      </p:sp>
      <p:sp>
        <p:nvSpPr>
          <p:cNvPr id="4" name="Footer Placeholder 3"/>
          <p:cNvSpPr>
            <a:spLocks noGrp="1"/>
          </p:cNvSpPr>
          <p:nvPr>
            <p:ph type="ftr" sz="quarter" idx="10"/>
          </p:nvPr>
        </p:nvSpPr>
        <p:spPr/>
        <p:txBody>
          <a:bodyPr/>
          <a:lstStyle/>
          <a:p>
            <a:r>
              <a:rPr lang="en-US" smtClean="0"/>
              <a:t>© 2017, GAVS Technologies</a:t>
            </a:r>
            <a:endParaRPr lang="en-US" dirty="0"/>
          </a:p>
        </p:txBody>
      </p:sp>
      <p:sp>
        <p:nvSpPr>
          <p:cNvPr id="5" name="Slide Number Placeholder 4"/>
          <p:cNvSpPr>
            <a:spLocks noGrp="1"/>
          </p:cNvSpPr>
          <p:nvPr>
            <p:ph type="sldNum" sz="quarter" idx="11"/>
          </p:nvPr>
        </p:nvSpPr>
        <p:spPr/>
        <p:txBody>
          <a:bodyPr/>
          <a:lstStyle/>
          <a:p>
            <a:fld id="{6D405A9F-E9E4-407E-86F8-DBCDA20C9FEA}" type="slidenum">
              <a:rPr lang="en-US" smtClean="0"/>
              <a:pPr/>
              <a:t>15</a:t>
            </a:fld>
            <a:endParaRPr lang="en-US" dirty="0"/>
          </a:p>
        </p:txBody>
      </p:sp>
    </p:spTree>
    <p:extLst>
      <p:ext uri="{BB962C8B-B14F-4D97-AF65-F5344CB8AC3E}">
        <p14:creationId xmlns:p14="http://schemas.microsoft.com/office/powerpoint/2010/main" val="13204449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Agenda</a:t>
            </a:r>
            <a:endParaRPr lang="en-US" dirty="0"/>
          </a:p>
        </p:txBody>
      </p:sp>
      <p:sp>
        <p:nvSpPr>
          <p:cNvPr id="4" name="Footer Placeholder 3"/>
          <p:cNvSpPr>
            <a:spLocks noGrp="1"/>
          </p:cNvSpPr>
          <p:nvPr>
            <p:ph type="ftr" sz="quarter" idx="10"/>
          </p:nvPr>
        </p:nvSpPr>
        <p:spPr/>
        <p:txBody>
          <a:bodyPr/>
          <a:lstStyle/>
          <a:p>
            <a:r>
              <a:rPr lang="en-US" smtClean="0"/>
              <a:t>© 2017, GAVS Technologies</a:t>
            </a:r>
            <a:endParaRPr lang="en-US" dirty="0"/>
          </a:p>
        </p:txBody>
      </p:sp>
      <p:sp>
        <p:nvSpPr>
          <p:cNvPr id="5" name="Slide Number Placeholder 4"/>
          <p:cNvSpPr>
            <a:spLocks noGrp="1"/>
          </p:cNvSpPr>
          <p:nvPr>
            <p:ph type="sldNum" sz="quarter" idx="11"/>
          </p:nvPr>
        </p:nvSpPr>
        <p:spPr/>
        <p:txBody>
          <a:bodyPr/>
          <a:lstStyle/>
          <a:p>
            <a:fld id="{6D405A9F-E9E4-407E-86F8-DBCDA20C9FEA}" type="slidenum">
              <a:rPr lang="en-US" smtClean="0"/>
              <a:pPr/>
              <a:t>2</a:t>
            </a:fld>
            <a:endParaRPr lang="en-US" dirty="0"/>
          </a:p>
        </p:txBody>
      </p:sp>
      <p:sp>
        <p:nvSpPr>
          <p:cNvPr id="12" name="Content Placeholder 2"/>
          <p:cNvSpPr>
            <a:spLocks noGrp="1"/>
          </p:cNvSpPr>
          <p:nvPr>
            <p:ph idx="1"/>
          </p:nvPr>
        </p:nvSpPr>
        <p:spPr>
          <a:xfrm>
            <a:off x="457200" y="990600"/>
            <a:ext cx="8229600" cy="4800600"/>
          </a:xfrm>
        </p:spPr>
        <p:txBody>
          <a:bodyPr>
            <a:normAutofit/>
          </a:bodyPr>
          <a:lstStyle/>
          <a:p>
            <a:pPr marL="285750" indent="-285750" algn="just" fontAlgn="base">
              <a:lnSpc>
                <a:spcPct val="200000"/>
              </a:lnSpc>
              <a:spcBef>
                <a:spcPct val="0"/>
              </a:spcBef>
              <a:spcAft>
                <a:spcPts val="600"/>
              </a:spcAft>
              <a:buFont typeface="Wingdings" pitchFamily="2" charset="2"/>
              <a:buChar char="§"/>
            </a:pPr>
            <a:r>
              <a:rPr dirty="0" smtClean="0">
                <a:solidFill>
                  <a:schemeClr val="tx1"/>
                </a:solidFill>
              </a:rPr>
              <a:t>Transition Lifecycle</a:t>
            </a:r>
          </a:p>
          <a:p>
            <a:pPr marL="285750" indent="-285750" algn="just" fontAlgn="base">
              <a:lnSpc>
                <a:spcPct val="200000"/>
              </a:lnSpc>
              <a:spcBef>
                <a:spcPct val="0"/>
              </a:spcBef>
              <a:spcAft>
                <a:spcPts val="600"/>
              </a:spcAft>
              <a:buFont typeface="Wingdings" pitchFamily="2" charset="2"/>
              <a:buChar char="§"/>
            </a:pPr>
            <a:r>
              <a:rPr lang="en-US" dirty="0" smtClean="0">
                <a:solidFill>
                  <a:schemeClr val="tx1"/>
                </a:solidFill>
                <a:latin typeface="+mn-lt"/>
              </a:rPr>
              <a:t>Transition Transformation Genre</a:t>
            </a:r>
          </a:p>
          <a:p>
            <a:pPr marL="285750" indent="-285750" algn="just" fontAlgn="base">
              <a:lnSpc>
                <a:spcPct val="200000"/>
              </a:lnSpc>
              <a:spcBef>
                <a:spcPct val="0"/>
              </a:spcBef>
              <a:spcAft>
                <a:spcPts val="600"/>
              </a:spcAft>
              <a:buFont typeface="Wingdings" pitchFamily="2" charset="2"/>
              <a:buChar char="§"/>
            </a:pPr>
            <a:r>
              <a:rPr lang="en-US" dirty="0" smtClean="0">
                <a:solidFill>
                  <a:schemeClr val="tx1"/>
                </a:solidFill>
                <a:latin typeface="+mn-lt"/>
              </a:rPr>
              <a:t>Stages of Transition </a:t>
            </a:r>
          </a:p>
          <a:p>
            <a:pPr marL="285750" indent="-285750" algn="just" fontAlgn="base">
              <a:lnSpc>
                <a:spcPct val="200000"/>
              </a:lnSpc>
              <a:spcBef>
                <a:spcPct val="0"/>
              </a:spcBef>
              <a:spcAft>
                <a:spcPts val="600"/>
              </a:spcAft>
              <a:buFont typeface="Wingdings" pitchFamily="2" charset="2"/>
              <a:buChar char="§"/>
            </a:pPr>
            <a:r>
              <a:rPr lang="en-US" dirty="0" smtClean="0">
                <a:solidFill>
                  <a:schemeClr val="tx1"/>
                </a:solidFill>
              </a:rPr>
              <a:t>Transition Risk Management</a:t>
            </a:r>
          </a:p>
          <a:p>
            <a:pPr marL="285750" indent="-285750" algn="just" fontAlgn="base">
              <a:lnSpc>
                <a:spcPct val="200000"/>
              </a:lnSpc>
              <a:spcBef>
                <a:spcPct val="0"/>
              </a:spcBef>
              <a:spcAft>
                <a:spcPts val="600"/>
              </a:spcAft>
              <a:buFont typeface="Wingdings" pitchFamily="2" charset="2"/>
              <a:buChar char="§"/>
            </a:pPr>
            <a:r>
              <a:rPr lang="en-US" dirty="0" smtClean="0">
                <a:solidFill>
                  <a:schemeClr val="tx1"/>
                </a:solidFill>
                <a:latin typeface="+mn-lt"/>
              </a:rPr>
              <a:t>Transition Report &amp; Tracking </a:t>
            </a:r>
          </a:p>
          <a:p>
            <a:pPr marL="285750" indent="-285750" algn="just" fontAlgn="base">
              <a:lnSpc>
                <a:spcPct val="200000"/>
              </a:lnSpc>
              <a:spcBef>
                <a:spcPct val="0"/>
              </a:spcBef>
              <a:spcAft>
                <a:spcPts val="600"/>
              </a:spcAft>
              <a:buFont typeface="Wingdings" pitchFamily="2" charset="2"/>
              <a:buChar char="§"/>
            </a:pPr>
            <a:r>
              <a:rPr lang="en-US" dirty="0" smtClean="0">
                <a:solidFill>
                  <a:schemeClr val="tx1"/>
                </a:solidFill>
                <a:latin typeface="+mn-lt"/>
              </a:rPr>
              <a:t>Transition Governance Structure </a:t>
            </a:r>
          </a:p>
          <a:p>
            <a:pPr marL="285750" indent="-285750" algn="just" fontAlgn="base">
              <a:lnSpc>
                <a:spcPct val="200000"/>
              </a:lnSpc>
              <a:spcBef>
                <a:spcPct val="0"/>
              </a:spcBef>
              <a:spcAft>
                <a:spcPts val="600"/>
              </a:spcAft>
              <a:buFont typeface="Wingdings" pitchFamily="2" charset="2"/>
              <a:buChar char="§"/>
            </a:pPr>
            <a:endParaRPr lang="en-US" dirty="0" smtClean="0">
              <a:solidFill>
                <a:schemeClr val="tx1"/>
              </a:solidFill>
              <a:latin typeface="+mn-lt"/>
            </a:endParaRPr>
          </a:p>
          <a:p>
            <a:pPr marL="285750" indent="-285750" algn="just" fontAlgn="base">
              <a:lnSpc>
                <a:spcPct val="200000"/>
              </a:lnSpc>
              <a:spcBef>
                <a:spcPct val="0"/>
              </a:spcBef>
              <a:spcAft>
                <a:spcPts val="600"/>
              </a:spcAft>
              <a:buFont typeface="Wingdings" pitchFamily="2" charset="2"/>
              <a:buChar char="§"/>
            </a:pPr>
            <a:endParaRPr lang="en-US" dirty="0" smtClean="0">
              <a:solidFill>
                <a:schemeClr val="tx1"/>
              </a:solidFill>
              <a:latin typeface="+mn-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Transition Lifecycle</a:t>
            </a:r>
            <a:endParaRPr lang="en-US" dirty="0"/>
          </a:p>
        </p:txBody>
      </p:sp>
      <p:sp>
        <p:nvSpPr>
          <p:cNvPr id="4" name="Footer Placeholder 3"/>
          <p:cNvSpPr>
            <a:spLocks noGrp="1"/>
          </p:cNvSpPr>
          <p:nvPr>
            <p:ph type="ftr" sz="quarter" idx="10"/>
          </p:nvPr>
        </p:nvSpPr>
        <p:spPr/>
        <p:txBody>
          <a:bodyPr/>
          <a:lstStyle/>
          <a:p>
            <a:r>
              <a:rPr lang="en-US" smtClean="0"/>
              <a:t>© 2017, GAVS Technologies</a:t>
            </a:r>
            <a:endParaRPr lang="en-US" dirty="0"/>
          </a:p>
        </p:txBody>
      </p:sp>
      <p:sp>
        <p:nvSpPr>
          <p:cNvPr id="5" name="Slide Number Placeholder 4"/>
          <p:cNvSpPr>
            <a:spLocks noGrp="1"/>
          </p:cNvSpPr>
          <p:nvPr>
            <p:ph type="sldNum" sz="quarter" idx="11"/>
          </p:nvPr>
        </p:nvSpPr>
        <p:spPr/>
        <p:txBody>
          <a:bodyPr/>
          <a:lstStyle/>
          <a:p>
            <a:fld id="{6D405A9F-E9E4-407E-86F8-DBCDA20C9FEA}" type="slidenum">
              <a:rPr lang="en-US" smtClean="0"/>
              <a:pPr/>
              <a:t>3</a:t>
            </a:fld>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92764452"/>
              </p:ext>
            </p:extLst>
          </p:nvPr>
        </p:nvGraphicFramePr>
        <p:xfrm>
          <a:off x="457200" y="971724"/>
          <a:ext cx="8458200" cy="1812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AutoShape 14"/>
          <p:cNvSpPr>
            <a:spLocks noChangeArrowheads="1"/>
          </p:cNvSpPr>
          <p:nvPr/>
        </p:nvSpPr>
        <p:spPr bwMode="auto">
          <a:xfrm>
            <a:off x="381001" y="2484799"/>
            <a:ext cx="1600200" cy="3154001"/>
          </a:xfrm>
          <a:prstGeom prst="roundRect">
            <a:avLst>
              <a:gd name="adj" fmla="val 16667"/>
            </a:avLst>
          </a:prstGeom>
          <a:gradFill flip="none" rotWithShape="1">
            <a:gsLst>
              <a:gs pos="1000">
                <a:schemeClr val="bg1"/>
              </a:gs>
              <a:gs pos="100000">
                <a:srgbClr val="A2D0F0"/>
              </a:gs>
            </a:gsLst>
            <a:lin ang="16200000" scaled="1"/>
            <a:tileRect/>
          </a:gra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00" kern="0" dirty="0">
                <a:solidFill>
                  <a:sysClr val="windowText" lastClr="000000"/>
                </a:solidFill>
                <a:latin typeface="Calibri" pitchFamily="34" charset="0"/>
                <a:cs typeface="Arial" pitchFamily="34" charset="0"/>
                <a:sym typeface="Arial" charset="0"/>
              </a:rPr>
              <a:t>Initial Analysis of  Infrastructure / Application landscape</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00" kern="0" dirty="0">
                <a:solidFill>
                  <a:sysClr val="windowText" lastClr="000000"/>
                </a:solidFill>
                <a:latin typeface="Calibri" pitchFamily="34" charset="0"/>
                <a:cs typeface="Arial" pitchFamily="34" charset="0"/>
                <a:sym typeface="Arial" charset="0"/>
              </a:rPr>
              <a:t>Customer Adoptability on change management, Outsourcing/ Offshoring etc.</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00" kern="0" dirty="0">
                <a:solidFill>
                  <a:sysClr val="windowText" lastClr="000000"/>
                </a:solidFill>
                <a:latin typeface="Calibri" pitchFamily="34" charset="0"/>
                <a:cs typeface="Arial" pitchFamily="34" charset="0"/>
                <a:sym typeface="Arial" charset="0"/>
              </a:rPr>
              <a:t>Existing Contract vendor’s termination clause</a:t>
            </a:r>
          </a:p>
        </p:txBody>
      </p:sp>
      <p:sp>
        <p:nvSpPr>
          <p:cNvPr id="11" name="AutoShape 14"/>
          <p:cNvSpPr>
            <a:spLocks noChangeArrowheads="1"/>
          </p:cNvSpPr>
          <p:nvPr/>
        </p:nvSpPr>
        <p:spPr bwMode="auto">
          <a:xfrm>
            <a:off x="2133600" y="2484799"/>
            <a:ext cx="1600200" cy="3154001"/>
          </a:xfrm>
          <a:prstGeom prst="roundRect">
            <a:avLst>
              <a:gd name="adj" fmla="val 16667"/>
            </a:avLst>
          </a:prstGeom>
          <a:gradFill flip="none" rotWithShape="1">
            <a:gsLst>
              <a:gs pos="1000">
                <a:schemeClr val="bg1"/>
              </a:gs>
              <a:gs pos="100000">
                <a:srgbClr val="A2D0F0"/>
              </a:gs>
            </a:gsLst>
            <a:lin ang="16200000" scaled="1"/>
            <a:tileRect/>
          </a:gra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a:solidFill>
                  <a:sysClr val="windowText" lastClr="000000"/>
                </a:solidFill>
                <a:latin typeface="Calibri" pitchFamily="34" charset="0"/>
                <a:cs typeface="Arial" pitchFamily="34" charset="0"/>
                <a:sym typeface="Arial" charset="0"/>
              </a:rPr>
              <a:t>Infrastructure / Application  Landscape Base lining</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a:solidFill>
                  <a:sysClr val="windowText" lastClr="000000"/>
                </a:solidFill>
                <a:latin typeface="Calibri" pitchFamily="34" charset="0"/>
                <a:cs typeface="Arial" pitchFamily="34" charset="0"/>
                <a:sym typeface="Arial" charset="0"/>
              </a:rPr>
              <a:t>Infrastructure Optimization / Complexity base lining.</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a:solidFill>
                  <a:sysClr val="windowText" lastClr="000000"/>
                </a:solidFill>
                <a:latin typeface="Calibri" pitchFamily="34" charset="0"/>
                <a:cs typeface="Arial" pitchFamily="34" charset="0"/>
                <a:sym typeface="Arial" charset="0"/>
              </a:rPr>
              <a:t>Service Maturity base lining.</a:t>
            </a:r>
          </a:p>
        </p:txBody>
      </p:sp>
      <p:sp>
        <p:nvSpPr>
          <p:cNvPr id="12" name="AutoShape 14"/>
          <p:cNvSpPr>
            <a:spLocks noChangeArrowheads="1"/>
          </p:cNvSpPr>
          <p:nvPr/>
        </p:nvSpPr>
        <p:spPr bwMode="auto">
          <a:xfrm>
            <a:off x="3886200" y="2484798"/>
            <a:ext cx="1600200" cy="3154002"/>
          </a:xfrm>
          <a:prstGeom prst="roundRect">
            <a:avLst>
              <a:gd name="adj" fmla="val 16667"/>
            </a:avLst>
          </a:prstGeom>
          <a:gradFill flip="none" rotWithShape="1">
            <a:gsLst>
              <a:gs pos="1000">
                <a:schemeClr val="bg1"/>
              </a:gs>
              <a:gs pos="100000">
                <a:srgbClr val="A2D0F0"/>
              </a:gs>
            </a:gsLst>
            <a:lin ang="16200000" scaled="1"/>
            <a:tileRect/>
          </a:gra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tabLst>
                <a:tab pos="342900" algn="l"/>
              </a:tabLst>
              <a:defRPr/>
            </a:pPr>
            <a:r>
              <a:rPr lang="en-US" sz="1150" kern="0" dirty="0">
                <a:solidFill>
                  <a:sysClr val="windowText" lastClr="000000"/>
                </a:solidFill>
                <a:latin typeface="Calibri" pitchFamily="34" charset="0"/>
                <a:cs typeface="Arial" pitchFamily="34" charset="0"/>
                <a:sym typeface="Arial" charset="0"/>
              </a:rPr>
              <a:t>Transition Planning / Timeline</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tabLst>
                <a:tab pos="342900" algn="l"/>
              </a:tabLst>
              <a:defRPr/>
            </a:pPr>
            <a:r>
              <a:rPr lang="en-US" sz="1150" kern="0" dirty="0">
                <a:solidFill>
                  <a:sysClr val="windowText" lastClr="000000"/>
                </a:solidFill>
                <a:latin typeface="Calibri" pitchFamily="34" charset="0"/>
                <a:cs typeface="Arial" pitchFamily="34" charset="0"/>
                <a:sym typeface="Arial" charset="0"/>
              </a:rPr>
              <a:t>Knowledge Acquisition Management by Towers</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tabLst>
                <a:tab pos="342900" algn="l"/>
              </a:tabLst>
              <a:defRPr/>
            </a:pPr>
            <a:r>
              <a:rPr lang="en-US" sz="1150" kern="0" dirty="0">
                <a:solidFill>
                  <a:sysClr val="windowText" lastClr="000000"/>
                </a:solidFill>
                <a:latin typeface="Calibri" pitchFamily="34" charset="0"/>
                <a:cs typeface="Arial" pitchFamily="34" charset="0"/>
                <a:sym typeface="Arial" charset="0"/>
              </a:rPr>
              <a:t>Pilot / Guided Support</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tabLst>
                <a:tab pos="342900" algn="l"/>
              </a:tabLst>
              <a:defRPr/>
            </a:pPr>
            <a:r>
              <a:rPr lang="en-US" sz="1150" kern="0" dirty="0">
                <a:solidFill>
                  <a:sysClr val="windowText" lastClr="000000"/>
                </a:solidFill>
                <a:latin typeface="Calibri" pitchFamily="34" charset="0"/>
                <a:cs typeface="Arial" pitchFamily="34" charset="0"/>
                <a:sym typeface="Arial" charset="0"/>
              </a:rPr>
              <a:t>Stabilization Planning with check and balance for steady-state. </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tabLst>
                <a:tab pos="342900" algn="l"/>
              </a:tabLst>
              <a:defRPr/>
            </a:pPr>
            <a:endParaRPr lang="en-US" sz="1150" kern="0" dirty="0">
              <a:solidFill>
                <a:sysClr val="windowText" lastClr="000000"/>
              </a:solidFill>
              <a:latin typeface="Calibri" pitchFamily="34" charset="0"/>
              <a:cs typeface="Arial" pitchFamily="34" charset="0"/>
              <a:sym typeface="Arial" charset="0"/>
            </a:endParaRP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tabLst>
                <a:tab pos="342900" algn="l"/>
              </a:tabLst>
              <a:defRPr/>
            </a:pPr>
            <a:endParaRPr lang="en-US" sz="1150" kern="0" dirty="0">
              <a:solidFill>
                <a:sysClr val="windowText" lastClr="000000"/>
              </a:solidFill>
              <a:latin typeface="Calibri" pitchFamily="34" charset="0"/>
              <a:cs typeface="Arial" pitchFamily="34" charset="0"/>
              <a:sym typeface="Arial" charset="0"/>
            </a:endParaRP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tabLst>
                <a:tab pos="342900" algn="l"/>
              </a:tabLst>
              <a:defRPr/>
            </a:pPr>
            <a:endParaRPr lang="en-US" sz="1150" kern="0" dirty="0">
              <a:solidFill>
                <a:sysClr val="windowText" lastClr="000000"/>
              </a:solidFill>
              <a:latin typeface="Calibri" pitchFamily="34" charset="0"/>
              <a:cs typeface="Arial" pitchFamily="34" charset="0"/>
              <a:sym typeface="Arial" charset="0"/>
            </a:endParaRPr>
          </a:p>
        </p:txBody>
      </p:sp>
      <p:sp>
        <p:nvSpPr>
          <p:cNvPr id="13" name="AutoShape 14"/>
          <p:cNvSpPr>
            <a:spLocks noChangeArrowheads="1"/>
          </p:cNvSpPr>
          <p:nvPr/>
        </p:nvSpPr>
        <p:spPr bwMode="auto">
          <a:xfrm>
            <a:off x="5638800" y="2484797"/>
            <a:ext cx="1600200" cy="3154003"/>
          </a:xfrm>
          <a:prstGeom prst="roundRect">
            <a:avLst>
              <a:gd name="adj" fmla="val 16667"/>
            </a:avLst>
          </a:prstGeom>
          <a:gradFill flip="none" rotWithShape="1">
            <a:gsLst>
              <a:gs pos="1000">
                <a:schemeClr val="bg1"/>
              </a:gs>
              <a:gs pos="100000">
                <a:srgbClr val="A2D0F0"/>
              </a:gs>
            </a:gsLst>
            <a:lin ang="16200000" scaled="1"/>
            <a:tileRect/>
          </a:gra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a:solidFill>
                  <a:sysClr val="windowText" lastClr="000000"/>
                </a:solidFill>
                <a:latin typeface="Calibri" pitchFamily="34" charset="0"/>
                <a:cs typeface="Arial" pitchFamily="34" charset="0"/>
                <a:sym typeface="Arial" charset="0"/>
              </a:rPr>
              <a:t>Service Level based service delivery.</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a:solidFill>
                  <a:sysClr val="windowText" lastClr="000000"/>
                </a:solidFill>
                <a:latin typeface="Calibri" pitchFamily="34" charset="0"/>
                <a:cs typeface="Arial" pitchFamily="34" charset="0"/>
                <a:sym typeface="Arial" charset="0"/>
              </a:rPr>
              <a:t>Continual Improvement Plan</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a:solidFill>
                  <a:sysClr val="windowText" lastClr="000000"/>
                </a:solidFill>
                <a:latin typeface="Calibri" pitchFamily="34" charset="0"/>
                <a:cs typeface="Arial" pitchFamily="34" charset="0"/>
                <a:sym typeface="Arial" charset="0"/>
              </a:rPr>
              <a:t>Daily/Weekly/ Monthly service delivery assessment.</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a:solidFill>
                  <a:sysClr val="windowText" lastClr="000000"/>
                </a:solidFill>
                <a:latin typeface="Calibri" pitchFamily="34" charset="0"/>
                <a:cs typeface="Arial" pitchFamily="34" charset="0"/>
                <a:sym typeface="Arial" charset="0"/>
              </a:rPr>
              <a:t>Process/Procedure Documentations to be completed.</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a:solidFill>
                  <a:sysClr val="windowText" lastClr="000000"/>
                </a:solidFill>
                <a:latin typeface="Calibri" pitchFamily="34" charset="0"/>
                <a:cs typeface="Arial" pitchFamily="34" charset="0"/>
                <a:sym typeface="Arial" charset="0"/>
              </a:rPr>
              <a:t>Application of Transformational themes.</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endParaRPr lang="en-US" sz="1150" kern="0" dirty="0">
              <a:solidFill>
                <a:sysClr val="windowText" lastClr="000000"/>
              </a:solidFill>
              <a:latin typeface="Calibri" pitchFamily="34" charset="0"/>
              <a:cs typeface="Arial" pitchFamily="34" charset="0"/>
              <a:sym typeface="Arial" charset="0"/>
            </a:endParaRPr>
          </a:p>
        </p:txBody>
      </p:sp>
      <p:sp>
        <p:nvSpPr>
          <p:cNvPr id="14" name="AutoShape 14"/>
          <p:cNvSpPr>
            <a:spLocks noChangeArrowheads="1"/>
          </p:cNvSpPr>
          <p:nvPr/>
        </p:nvSpPr>
        <p:spPr bwMode="auto">
          <a:xfrm>
            <a:off x="7391400" y="2484796"/>
            <a:ext cx="1600200" cy="3154004"/>
          </a:xfrm>
          <a:prstGeom prst="roundRect">
            <a:avLst>
              <a:gd name="adj" fmla="val 16667"/>
            </a:avLst>
          </a:prstGeom>
          <a:gradFill flip="none" rotWithShape="1">
            <a:gsLst>
              <a:gs pos="1000">
                <a:schemeClr val="bg1"/>
              </a:gs>
              <a:gs pos="100000">
                <a:srgbClr val="A2D0F0"/>
              </a:gs>
            </a:gsLst>
            <a:lin ang="16200000" scaled="1"/>
            <a:tileRect/>
          </a:gra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a:solidFill>
                  <a:sysClr val="windowText" lastClr="000000"/>
                </a:solidFill>
                <a:latin typeface="Calibri" pitchFamily="34" charset="0"/>
                <a:cs typeface="Arial" pitchFamily="34" charset="0"/>
                <a:sym typeface="Arial" charset="0"/>
              </a:rPr>
              <a:t>Risk Mitigation plan to be transferred to Delivery.</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a:solidFill>
                  <a:sysClr val="windowText" lastClr="000000"/>
                </a:solidFill>
                <a:latin typeface="Calibri" pitchFamily="34" charset="0"/>
                <a:cs typeface="Arial" pitchFamily="34" charset="0"/>
                <a:sym typeface="Arial" charset="0"/>
              </a:rPr>
              <a:t>All the pending issues and escalations to be closed.</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a:solidFill>
                  <a:sysClr val="windowText" lastClr="000000"/>
                </a:solidFill>
                <a:latin typeface="Calibri" pitchFamily="34" charset="0"/>
                <a:cs typeface="Arial" pitchFamily="34" charset="0"/>
                <a:sym typeface="Arial" charset="0"/>
              </a:rPr>
              <a:t>CSAT Report</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a:solidFill>
                  <a:sysClr val="windowText" lastClr="000000"/>
                </a:solidFill>
                <a:latin typeface="Calibri" pitchFamily="34" charset="0"/>
                <a:cs typeface="Arial" pitchFamily="34" charset="0"/>
                <a:sym typeface="Arial" charset="0"/>
              </a:rPr>
              <a:t>Lesson Learned</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a:solidFill>
                  <a:sysClr val="windowText" lastClr="000000"/>
                </a:solidFill>
                <a:latin typeface="Calibri" pitchFamily="34" charset="0"/>
                <a:cs typeface="Arial" pitchFamily="34" charset="0"/>
                <a:sym typeface="Arial" charset="0"/>
              </a:rPr>
              <a:t>Customer Sign-off</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r>
              <a:rPr lang="en-US" sz="1150" kern="0" dirty="0">
                <a:solidFill>
                  <a:sysClr val="windowText" lastClr="000000"/>
                </a:solidFill>
                <a:latin typeface="Calibri" pitchFamily="34" charset="0"/>
                <a:cs typeface="Arial" pitchFamily="34" charset="0"/>
                <a:sym typeface="Arial" charset="0"/>
              </a:rPr>
              <a:t>Delivery Sign-off</a:t>
            </a:r>
          </a:p>
          <a:p>
            <a:pPr marL="117475" lvl="1" indent="-117475" algn="just" defTabSz="457200" eaLnBrk="0" fontAlgn="auto" hangingPunct="0">
              <a:lnSpc>
                <a:spcPct val="114000"/>
              </a:lnSpc>
              <a:spcBef>
                <a:spcPts val="0"/>
              </a:spcBef>
              <a:spcAft>
                <a:spcPts val="0"/>
              </a:spcAft>
              <a:buClr>
                <a:schemeClr val="tx1"/>
              </a:buClr>
              <a:buSzPct val="100000"/>
              <a:buFont typeface="Wingdings" pitchFamily="2" charset="2"/>
              <a:buChar char="§"/>
              <a:defRPr/>
            </a:pPr>
            <a:endParaRPr lang="en-US" sz="1150" kern="0" dirty="0">
              <a:solidFill>
                <a:sysClr val="windowText" lastClr="000000"/>
              </a:solidFill>
              <a:latin typeface="Calibri" pitchFamily="34" charset="0"/>
              <a:cs typeface="Arial" pitchFamily="34" charset="0"/>
              <a:sym typeface="Arial" charset="0"/>
            </a:endParaRPr>
          </a:p>
        </p:txBody>
      </p:sp>
      <p:grpSp>
        <p:nvGrpSpPr>
          <p:cNvPr id="15" name="Group 14"/>
          <p:cNvGrpSpPr/>
          <p:nvPr/>
        </p:nvGrpSpPr>
        <p:grpSpPr>
          <a:xfrm>
            <a:off x="484605" y="5748478"/>
            <a:ext cx="1511741" cy="685800"/>
            <a:chOff x="0" y="304799"/>
            <a:chExt cx="1511741" cy="685800"/>
          </a:xfrm>
        </p:grpSpPr>
        <p:sp>
          <p:nvSpPr>
            <p:cNvPr id="28" name="Rounded Rectangle 27"/>
            <p:cNvSpPr/>
            <p:nvPr/>
          </p:nvSpPr>
          <p:spPr>
            <a:xfrm>
              <a:off x="0" y="304799"/>
              <a:ext cx="1511741" cy="685800"/>
            </a:xfrm>
            <a:prstGeom prst="round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29" name="Rounded Rectangle 4"/>
            <p:cNvSpPr/>
            <p:nvPr/>
          </p:nvSpPr>
          <p:spPr>
            <a:xfrm>
              <a:off x="33478" y="338277"/>
              <a:ext cx="1444785" cy="6188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910" tIns="41910" rIns="41910" bIns="41910" numCol="1" spcCol="1270" anchor="ctr" anchorCtr="0">
              <a:noAutofit/>
            </a:bodyPr>
            <a:lstStyle/>
            <a:p>
              <a:pPr lvl="0" algn="ctr" defTabSz="466725">
                <a:lnSpc>
                  <a:spcPct val="100000"/>
                </a:lnSpc>
                <a:spcBef>
                  <a:spcPct val="0"/>
                </a:spcBef>
                <a:spcAft>
                  <a:spcPts val="0"/>
                </a:spcAft>
              </a:pPr>
              <a:r>
                <a:rPr lang="en-US" sz="1050" b="1" kern="1200" dirty="0" smtClean="0">
                  <a:solidFill>
                    <a:schemeClr val="tx1"/>
                  </a:solidFill>
                  <a:latin typeface="+mn-lt"/>
                  <a:ea typeface="+mn-ea"/>
                  <a:cs typeface="+mn-cs"/>
                </a:rPr>
                <a:t>Risk Matrix</a:t>
              </a:r>
            </a:p>
            <a:p>
              <a:pPr lvl="0" algn="ctr" defTabSz="466725">
                <a:lnSpc>
                  <a:spcPct val="100000"/>
                </a:lnSpc>
                <a:spcBef>
                  <a:spcPct val="0"/>
                </a:spcBef>
                <a:spcAft>
                  <a:spcPts val="0"/>
                </a:spcAft>
              </a:pPr>
              <a:r>
                <a:rPr lang="en-US" sz="1050" b="1" kern="1200" dirty="0" smtClean="0">
                  <a:solidFill>
                    <a:schemeClr val="tx1"/>
                  </a:solidFill>
                  <a:latin typeface="+mn-lt"/>
                  <a:ea typeface="+mn-ea"/>
                  <a:cs typeface="+mn-cs"/>
                </a:rPr>
                <a:t>Transition Forecast</a:t>
              </a:r>
              <a:endParaRPr lang="en-US" sz="1050" b="1" kern="1200" dirty="0">
                <a:solidFill>
                  <a:schemeClr val="tx1"/>
                </a:solidFill>
                <a:latin typeface="+mn-lt"/>
                <a:ea typeface="+mn-ea"/>
                <a:cs typeface="+mn-cs"/>
              </a:endParaRPr>
            </a:p>
          </p:txBody>
        </p:sp>
      </p:grpSp>
      <p:grpSp>
        <p:nvGrpSpPr>
          <p:cNvPr id="16" name="Group 15"/>
          <p:cNvGrpSpPr/>
          <p:nvPr/>
        </p:nvGrpSpPr>
        <p:grpSpPr>
          <a:xfrm>
            <a:off x="1948665" y="5748478"/>
            <a:ext cx="1839798" cy="685800"/>
            <a:chOff x="1670128" y="338277"/>
            <a:chExt cx="1839798" cy="685800"/>
          </a:xfrm>
        </p:grpSpPr>
        <p:sp>
          <p:nvSpPr>
            <p:cNvPr id="26" name="Rounded Rectangle 25"/>
            <p:cNvSpPr/>
            <p:nvPr/>
          </p:nvSpPr>
          <p:spPr>
            <a:xfrm>
              <a:off x="1871649" y="338277"/>
              <a:ext cx="1638277" cy="685800"/>
            </a:xfrm>
            <a:prstGeom prst="round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27" name="Rounded Rectangle 6"/>
            <p:cNvSpPr/>
            <p:nvPr/>
          </p:nvSpPr>
          <p:spPr>
            <a:xfrm>
              <a:off x="1670128" y="338277"/>
              <a:ext cx="1571321" cy="6188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910" tIns="41910" rIns="41910" bIns="41910" numCol="1" spcCol="1270" anchor="ctr" anchorCtr="0">
              <a:noAutofit/>
            </a:bodyPr>
            <a:lstStyle/>
            <a:p>
              <a:pPr lvl="0" algn="ctr" defTabSz="466725">
                <a:lnSpc>
                  <a:spcPct val="100000"/>
                </a:lnSpc>
                <a:spcBef>
                  <a:spcPct val="0"/>
                </a:spcBef>
                <a:spcAft>
                  <a:spcPts val="0"/>
                </a:spcAft>
              </a:pPr>
              <a:r>
                <a:rPr lang="en-US" sz="1050" b="1" kern="1200" dirty="0" smtClean="0">
                  <a:solidFill>
                    <a:schemeClr val="tx1"/>
                  </a:solidFill>
                  <a:latin typeface="+mn-lt"/>
                  <a:ea typeface="+mn-ea"/>
                  <a:cs typeface="+mn-cs"/>
                </a:rPr>
                <a:t>Risk Matrix</a:t>
              </a:r>
            </a:p>
            <a:p>
              <a:pPr lvl="0" algn="ctr" defTabSz="466725">
                <a:lnSpc>
                  <a:spcPct val="100000"/>
                </a:lnSpc>
                <a:spcBef>
                  <a:spcPct val="0"/>
                </a:spcBef>
                <a:spcAft>
                  <a:spcPts val="0"/>
                </a:spcAft>
              </a:pPr>
              <a:r>
                <a:rPr lang="en-US" sz="1050" b="1" kern="1200" dirty="0" smtClean="0">
                  <a:solidFill>
                    <a:schemeClr val="tx1"/>
                  </a:solidFill>
                  <a:latin typeface="+mn-lt"/>
                  <a:ea typeface="+mn-ea"/>
                  <a:cs typeface="+mn-cs"/>
                </a:rPr>
                <a:t>Issue Framework</a:t>
              </a:r>
              <a:endParaRPr lang="en-US" sz="1050" b="1" kern="1200" dirty="0">
                <a:solidFill>
                  <a:schemeClr val="tx1"/>
                </a:solidFill>
                <a:latin typeface="+mn-lt"/>
                <a:ea typeface="+mn-ea"/>
                <a:cs typeface="+mn-cs"/>
              </a:endParaRPr>
            </a:p>
          </p:txBody>
        </p:sp>
      </p:grpSp>
      <p:grpSp>
        <p:nvGrpSpPr>
          <p:cNvPr id="17" name="Group 16"/>
          <p:cNvGrpSpPr/>
          <p:nvPr/>
        </p:nvGrpSpPr>
        <p:grpSpPr>
          <a:xfrm>
            <a:off x="3809869" y="5715000"/>
            <a:ext cx="1626254" cy="685800"/>
            <a:chOff x="3566957" y="304799"/>
            <a:chExt cx="1626254" cy="685800"/>
          </a:xfrm>
        </p:grpSpPr>
        <p:sp>
          <p:nvSpPr>
            <p:cNvPr id="24" name="Rounded Rectangle 23"/>
            <p:cNvSpPr/>
            <p:nvPr/>
          </p:nvSpPr>
          <p:spPr>
            <a:xfrm>
              <a:off x="3566957" y="304799"/>
              <a:ext cx="1626254" cy="685800"/>
            </a:xfrm>
            <a:prstGeom prst="round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25" name="Rounded Rectangle 8"/>
            <p:cNvSpPr/>
            <p:nvPr/>
          </p:nvSpPr>
          <p:spPr>
            <a:xfrm>
              <a:off x="3600435" y="338277"/>
              <a:ext cx="1559298" cy="6188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910" tIns="41910" rIns="41910" bIns="41910" numCol="1" spcCol="1270" anchor="ctr" anchorCtr="0">
              <a:noAutofit/>
            </a:bodyPr>
            <a:lstStyle/>
            <a:p>
              <a:pPr lvl="0" algn="ctr" defTabSz="466725">
                <a:lnSpc>
                  <a:spcPct val="100000"/>
                </a:lnSpc>
                <a:spcBef>
                  <a:spcPct val="0"/>
                </a:spcBef>
                <a:spcAft>
                  <a:spcPts val="0"/>
                </a:spcAft>
              </a:pPr>
              <a:r>
                <a:rPr lang="en-US" sz="1050" b="1" kern="1200" dirty="0" smtClean="0">
                  <a:solidFill>
                    <a:schemeClr val="tx1"/>
                  </a:solidFill>
                  <a:latin typeface="+mn-lt"/>
                  <a:ea typeface="+mn-ea"/>
                  <a:cs typeface="+mn-cs"/>
                </a:rPr>
                <a:t>Risk Matrix</a:t>
              </a:r>
            </a:p>
            <a:p>
              <a:pPr lvl="0" algn="ctr" defTabSz="466725">
                <a:lnSpc>
                  <a:spcPct val="100000"/>
                </a:lnSpc>
                <a:spcBef>
                  <a:spcPct val="0"/>
                </a:spcBef>
                <a:spcAft>
                  <a:spcPts val="0"/>
                </a:spcAft>
              </a:pPr>
              <a:r>
                <a:rPr lang="en-US" sz="1050" b="1" kern="1200" dirty="0" smtClean="0">
                  <a:solidFill>
                    <a:schemeClr val="tx1"/>
                  </a:solidFill>
                  <a:latin typeface="+mn-lt"/>
                  <a:ea typeface="+mn-ea"/>
                  <a:cs typeface="+mn-cs"/>
                </a:rPr>
                <a:t>Issue Framework</a:t>
              </a:r>
            </a:p>
            <a:p>
              <a:pPr lvl="0" algn="ctr" defTabSz="466725">
                <a:lnSpc>
                  <a:spcPct val="100000"/>
                </a:lnSpc>
                <a:spcBef>
                  <a:spcPct val="0"/>
                </a:spcBef>
                <a:spcAft>
                  <a:spcPts val="0"/>
                </a:spcAft>
              </a:pPr>
              <a:r>
                <a:rPr lang="en-US" sz="1050" b="1" kern="1200" dirty="0" smtClean="0">
                  <a:solidFill>
                    <a:schemeClr val="tx1"/>
                  </a:solidFill>
                  <a:latin typeface="+mn-lt"/>
                  <a:ea typeface="+mn-ea"/>
                  <a:cs typeface="+mn-cs"/>
                </a:rPr>
                <a:t>Stabilization Plan </a:t>
              </a:r>
              <a:endParaRPr lang="en-US" sz="1050" b="1" kern="1200" dirty="0">
                <a:solidFill>
                  <a:schemeClr val="tx1"/>
                </a:solidFill>
                <a:latin typeface="+mn-lt"/>
                <a:ea typeface="+mn-ea"/>
                <a:cs typeface="+mn-cs"/>
              </a:endParaRPr>
            </a:p>
          </p:txBody>
        </p:sp>
      </p:grpSp>
      <p:grpSp>
        <p:nvGrpSpPr>
          <p:cNvPr id="18" name="Group 17"/>
          <p:cNvGrpSpPr/>
          <p:nvPr/>
        </p:nvGrpSpPr>
        <p:grpSpPr>
          <a:xfrm>
            <a:off x="5653113" y="5715000"/>
            <a:ext cx="1665062" cy="685800"/>
            <a:chOff x="5410201" y="304799"/>
            <a:chExt cx="1698540" cy="685800"/>
          </a:xfrm>
        </p:grpSpPr>
        <p:sp>
          <p:nvSpPr>
            <p:cNvPr id="22" name="Rounded Rectangle 21"/>
            <p:cNvSpPr/>
            <p:nvPr/>
          </p:nvSpPr>
          <p:spPr>
            <a:xfrm>
              <a:off x="5410201" y="304799"/>
              <a:ext cx="1698540" cy="685800"/>
            </a:xfrm>
            <a:prstGeom prst="round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23" name="Rounded Rectangle 10"/>
            <p:cNvSpPr/>
            <p:nvPr/>
          </p:nvSpPr>
          <p:spPr>
            <a:xfrm>
              <a:off x="5443679" y="338277"/>
              <a:ext cx="1631584" cy="6188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910" tIns="41910" rIns="41910" bIns="41910" numCol="1" spcCol="1270" anchor="ctr" anchorCtr="0">
              <a:noAutofit/>
            </a:bodyPr>
            <a:lstStyle/>
            <a:p>
              <a:pPr lvl="0" algn="ctr" defTabSz="466725">
                <a:lnSpc>
                  <a:spcPct val="100000"/>
                </a:lnSpc>
                <a:spcBef>
                  <a:spcPct val="0"/>
                </a:spcBef>
                <a:spcAft>
                  <a:spcPts val="0"/>
                </a:spcAft>
              </a:pPr>
              <a:r>
                <a:rPr lang="en-US" sz="1050" b="1" kern="1200" dirty="0" smtClean="0">
                  <a:solidFill>
                    <a:schemeClr val="tx1"/>
                  </a:solidFill>
                  <a:latin typeface="+mn-lt"/>
                  <a:ea typeface="+mn-ea"/>
                  <a:cs typeface="+mn-cs"/>
                </a:rPr>
                <a:t>Transformational Dashboard</a:t>
              </a:r>
            </a:p>
            <a:p>
              <a:pPr lvl="0" algn="ctr" defTabSz="466725">
                <a:lnSpc>
                  <a:spcPct val="100000"/>
                </a:lnSpc>
                <a:spcBef>
                  <a:spcPct val="0"/>
                </a:spcBef>
                <a:spcAft>
                  <a:spcPts val="0"/>
                </a:spcAft>
              </a:pPr>
              <a:r>
                <a:rPr lang="en-US" sz="1050" b="1" kern="1200" dirty="0" smtClean="0">
                  <a:solidFill>
                    <a:schemeClr val="tx1"/>
                  </a:solidFill>
                  <a:latin typeface="+mn-lt"/>
                  <a:ea typeface="+mn-ea"/>
                  <a:cs typeface="+mn-cs"/>
                </a:rPr>
                <a:t>Risk/Issue/Escalation Matrix</a:t>
              </a:r>
              <a:endParaRPr lang="en-US" sz="1050" b="1" kern="1200" dirty="0">
                <a:solidFill>
                  <a:schemeClr val="tx1"/>
                </a:solidFill>
                <a:latin typeface="+mn-lt"/>
                <a:ea typeface="+mn-ea"/>
                <a:cs typeface="+mn-cs"/>
              </a:endParaRPr>
            </a:p>
          </p:txBody>
        </p:sp>
      </p:grpSp>
      <p:grpSp>
        <p:nvGrpSpPr>
          <p:cNvPr id="19" name="Group 18"/>
          <p:cNvGrpSpPr/>
          <p:nvPr/>
        </p:nvGrpSpPr>
        <p:grpSpPr>
          <a:xfrm>
            <a:off x="7515562" y="5715000"/>
            <a:ext cx="1462682" cy="685800"/>
            <a:chOff x="7391400" y="304799"/>
            <a:chExt cx="1462682" cy="685800"/>
          </a:xfrm>
        </p:grpSpPr>
        <p:sp>
          <p:nvSpPr>
            <p:cNvPr id="20" name="Rounded Rectangle 19"/>
            <p:cNvSpPr/>
            <p:nvPr/>
          </p:nvSpPr>
          <p:spPr>
            <a:xfrm>
              <a:off x="7391400" y="304799"/>
              <a:ext cx="1462682" cy="685800"/>
            </a:xfrm>
            <a:prstGeom prst="round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21" name="Rounded Rectangle 12"/>
            <p:cNvSpPr/>
            <p:nvPr/>
          </p:nvSpPr>
          <p:spPr>
            <a:xfrm>
              <a:off x="7424878" y="338277"/>
              <a:ext cx="1395726" cy="6188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910" tIns="41910" rIns="41910" bIns="41910" numCol="1" spcCol="1270" anchor="ctr" anchorCtr="0">
              <a:noAutofit/>
            </a:bodyPr>
            <a:lstStyle/>
            <a:p>
              <a:pPr lvl="0" algn="ctr" defTabSz="466725">
                <a:lnSpc>
                  <a:spcPct val="100000"/>
                </a:lnSpc>
                <a:spcBef>
                  <a:spcPct val="0"/>
                </a:spcBef>
                <a:spcAft>
                  <a:spcPts val="0"/>
                </a:spcAft>
              </a:pPr>
              <a:r>
                <a:rPr lang="en-US" sz="1050" b="1" kern="1200" dirty="0" smtClean="0">
                  <a:solidFill>
                    <a:schemeClr val="tx1"/>
                  </a:solidFill>
                  <a:latin typeface="+mn-lt"/>
                  <a:ea typeface="+mn-ea"/>
                  <a:cs typeface="+mn-cs"/>
                </a:rPr>
                <a:t>Lesson Learned.</a:t>
              </a:r>
              <a:endParaRPr lang="en-US" sz="1050" b="1" kern="1200" dirty="0">
                <a:solidFill>
                  <a:schemeClr val="tx1"/>
                </a:solidFill>
                <a:latin typeface="+mn-lt"/>
                <a:ea typeface="+mn-ea"/>
                <a:cs typeface="+mn-cs"/>
              </a:endParaRPr>
            </a:p>
          </p:txBody>
        </p:sp>
      </p:grpSp>
    </p:spTree>
    <p:extLst>
      <p:ext uri="{BB962C8B-B14F-4D97-AF65-F5344CB8AC3E}">
        <p14:creationId xmlns:p14="http://schemas.microsoft.com/office/powerpoint/2010/main" val="31379679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Transition Transformation Genre</a:t>
            </a:r>
            <a:endParaRPr lang="en-US" dirty="0"/>
          </a:p>
        </p:txBody>
      </p:sp>
      <p:sp>
        <p:nvSpPr>
          <p:cNvPr id="4" name="Footer Placeholder 3"/>
          <p:cNvSpPr>
            <a:spLocks noGrp="1"/>
          </p:cNvSpPr>
          <p:nvPr>
            <p:ph type="ftr" sz="quarter" idx="10"/>
          </p:nvPr>
        </p:nvSpPr>
        <p:spPr/>
        <p:txBody>
          <a:bodyPr/>
          <a:lstStyle/>
          <a:p>
            <a:r>
              <a:rPr lang="en-US" smtClean="0"/>
              <a:t>© 2017, GAVS Technologies</a:t>
            </a:r>
            <a:endParaRPr lang="en-US" dirty="0"/>
          </a:p>
        </p:txBody>
      </p:sp>
      <p:sp>
        <p:nvSpPr>
          <p:cNvPr id="5" name="Slide Number Placeholder 4"/>
          <p:cNvSpPr>
            <a:spLocks noGrp="1"/>
          </p:cNvSpPr>
          <p:nvPr>
            <p:ph type="sldNum" sz="quarter" idx="11"/>
          </p:nvPr>
        </p:nvSpPr>
        <p:spPr/>
        <p:txBody>
          <a:bodyPr/>
          <a:lstStyle/>
          <a:p>
            <a:fld id="{6D405A9F-E9E4-407E-86F8-DBCDA20C9FEA}" type="slidenum">
              <a:rPr lang="en-US" smtClean="0"/>
              <a:pPr/>
              <a:t>4</a:t>
            </a:fld>
            <a:endParaRPr lang="en-US" dirty="0"/>
          </a:p>
        </p:txBody>
      </p:sp>
      <p:graphicFrame>
        <p:nvGraphicFramePr>
          <p:cNvPr id="6" name="Diagram 5"/>
          <p:cNvGraphicFramePr/>
          <p:nvPr>
            <p:extLst>
              <p:ext uri="{D42A27DB-BD31-4B8C-83A1-F6EECF244321}">
                <p14:modId xmlns:p14="http://schemas.microsoft.com/office/powerpoint/2010/main" val="1498988732"/>
              </p:ext>
            </p:extLst>
          </p:nvPr>
        </p:nvGraphicFramePr>
        <p:xfrm>
          <a:off x="762000" y="990600"/>
          <a:ext cx="79248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8640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Due Diligence</a:t>
            </a:r>
            <a:endParaRPr lang="en-US" dirty="0"/>
          </a:p>
        </p:txBody>
      </p:sp>
      <p:sp>
        <p:nvSpPr>
          <p:cNvPr id="4" name="Footer Placeholder 3"/>
          <p:cNvSpPr>
            <a:spLocks noGrp="1"/>
          </p:cNvSpPr>
          <p:nvPr>
            <p:ph type="ftr" sz="quarter" idx="10"/>
          </p:nvPr>
        </p:nvSpPr>
        <p:spPr/>
        <p:txBody>
          <a:bodyPr/>
          <a:lstStyle/>
          <a:p>
            <a:r>
              <a:rPr lang="en-US" smtClean="0"/>
              <a:t>© 2017, GAVS Technologies</a:t>
            </a:r>
            <a:endParaRPr lang="en-US" dirty="0"/>
          </a:p>
        </p:txBody>
      </p:sp>
      <p:sp>
        <p:nvSpPr>
          <p:cNvPr id="5" name="Slide Number Placeholder 4"/>
          <p:cNvSpPr>
            <a:spLocks noGrp="1"/>
          </p:cNvSpPr>
          <p:nvPr>
            <p:ph type="sldNum" sz="quarter" idx="11"/>
          </p:nvPr>
        </p:nvSpPr>
        <p:spPr/>
        <p:txBody>
          <a:bodyPr/>
          <a:lstStyle/>
          <a:p>
            <a:fld id="{6D405A9F-E9E4-407E-86F8-DBCDA20C9FEA}" type="slidenum">
              <a:rPr lang="en-US" smtClean="0"/>
              <a:pPr/>
              <a:t>5</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45077863"/>
              </p:ext>
            </p:extLst>
          </p:nvPr>
        </p:nvGraphicFramePr>
        <p:xfrm>
          <a:off x="533399" y="990600"/>
          <a:ext cx="8382001" cy="5396460"/>
        </p:xfrm>
        <a:graphic>
          <a:graphicData uri="http://schemas.openxmlformats.org/drawingml/2006/table">
            <a:tbl>
              <a:tblPr firstRow="1" firstCol="1" bandRow="1">
                <a:tableStyleId>{5C22544A-7EE6-4342-B048-85BDC9FD1C3A}</a:tableStyleId>
              </a:tblPr>
              <a:tblGrid>
                <a:gridCol w="1294178"/>
                <a:gridCol w="3849323"/>
                <a:gridCol w="3238500"/>
              </a:tblGrid>
              <a:tr h="429130">
                <a:tc>
                  <a:txBody>
                    <a:bodyPr/>
                    <a:lstStyle/>
                    <a:p>
                      <a:pPr marL="0" marR="0">
                        <a:lnSpc>
                          <a:spcPct val="115000"/>
                        </a:lnSpc>
                        <a:spcBef>
                          <a:spcPts val="0"/>
                        </a:spcBef>
                        <a:spcAft>
                          <a:spcPts val="1000"/>
                        </a:spcAft>
                      </a:pPr>
                      <a:r>
                        <a:rPr lang="en-US" sz="1100" dirty="0" smtClean="0">
                          <a:effectLst/>
                        </a:rPr>
                        <a:t>Due Diligence Stage</a:t>
                      </a:r>
                      <a:endParaRPr lang="en-US" sz="1100" dirty="0">
                        <a:effectLst/>
                        <a:latin typeface="Calibri"/>
                        <a:ea typeface="Times New Roman"/>
                        <a:cs typeface="Times New Roman"/>
                      </a:endParaRPr>
                    </a:p>
                  </a:txBody>
                  <a:tcPr marL="0" marR="0" marT="0" marB="0" anchor="ctr">
                    <a:solidFill>
                      <a:schemeClr val="bg1">
                        <a:lumMod val="50000"/>
                      </a:schemeClr>
                    </a:solidFill>
                  </a:tcPr>
                </a:tc>
                <a:tc>
                  <a:txBody>
                    <a:bodyPr/>
                    <a:lstStyle/>
                    <a:p>
                      <a:pPr marL="0" marR="0">
                        <a:lnSpc>
                          <a:spcPct val="115000"/>
                        </a:lnSpc>
                        <a:spcBef>
                          <a:spcPts val="0"/>
                        </a:spcBef>
                        <a:spcAft>
                          <a:spcPts val="1000"/>
                        </a:spcAft>
                      </a:pPr>
                      <a:r>
                        <a:rPr lang="en-US" sz="1100" dirty="0" smtClean="0">
                          <a:effectLst/>
                          <a:latin typeface="Calibri"/>
                          <a:ea typeface="Times New Roman"/>
                          <a:cs typeface="Times New Roman"/>
                        </a:rPr>
                        <a:t>Input</a:t>
                      </a:r>
                      <a:r>
                        <a:rPr lang="en-US" sz="1100" baseline="0" dirty="0" smtClean="0">
                          <a:effectLst/>
                          <a:latin typeface="Calibri"/>
                          <a:ea typeface="Times New Roman"/>
                          <a:cs typeface="Times New Roman"/>
                        </a:rPr>
                        <a:t> </a:t>
                      </a:r>
                      <a:endParaRPr lang="en-US" sz="1100" dirty="0">
                        <a:effectLst/>
                        <a:latin typeface="Calibri"/>
                        <a:ea typeface="Times New Roman"/>
                        <a:cs typeface="Times New Roman"/>
                      </a:endParaRPr>
                    </a:p>
                  </a:txBody>
                  <a:tcPr anchor="ctr">
                    <a:solidFill>
                      <a:schemeClr val="bg1">
                        <a:lumMod val="50000"/>
                      </a:schemeClr>
                    </a:solidFill>
                  </a:tcPr>
                </a:tc>
                <a:tc>
                  <a:txBody>
                    <a:bodyPr/>
                    <a:lstStyle/>
                    <a:p>
                      <a:pPr marL="0" marR="0">
                        <a:lnSpc>
                          <a:spcPct val="115000"/>
                        </a:lnSpc>
                        <a:spcBef>
                          <a:spcPts val="0"/>
                        </a:spcBef>
                        <a:spcAft>
                          <a:spcPts val="1000"/>
                        </a:spcAft>
                      </a:pPr>
                      <a:r>
                        <a:rPr lang="en-US" sz="1100" baseline="0" dirty="0" smtClean="0">
                          <a:effectLst/>
                          <a:latin typeface="Calibri"/>
                          <a:ea typeface="Times New Roman"/>
                          <a:cs typeface="Times New Roman"/>
                        </a:rPr>
                        <a:t> Output </a:t>
                      </a:r>
                      <a:endParaRPr lang="en-US" sz="1100" dirty="0">
                        <a:effectLst/>
                        <a:latin typeface="Calibri"/>
                        <a:ea typeface="Times New Roman"/>
                        <a:cs typeface="Times New Roman"/>
                      </a:endParaRPr>
                    </a:p>
                  </a:txBody>
                  <a:tcPr marL="0" marR="0" marT="0" marB="0" anchor="ctr">
                    <a:solidFill>
                      <a:schemeClr val="bg1">
                        <a:lumMod val="50000"/>
                      </a:schemeClr>
                    </a:solidFill>
                  </a:tcPr>
                </a:tc>
              </a:tr>
              <a:tr h="1596160">
                <a:tc>
                  <a:txBody>
                    <a:bodyPr/>
                    <a:lstStyle/>
                    <a:p>
                      <a:pPr marL="52070" marR="0">
                        <a:lnSpc>
                          <a:spcPct val="115000"/>
                        </a:lnSpc>
                        <a:spcBef>
                          <a:spcPts val="0"/>
                        </a:spcBef>
                        <a:spcAft>
                          <a:spcPts val="1000"/>
                        </a:spcAft>
                      </a:pPr>
                      <a:r>
                        <a:rPr lang="en-US" sz="1050" baseline="0" dirty="0" smtClean="0">
                          <a:effectLst/>
                          <a:latin typeface="+mn-lt"/>
                          <a:ea typeface="Times New Roman"/>
                          <a:cs typeface="Times New Roman"/>
                        </a:rPr>
                        <a:t>Planning </a:t>
                      </a:r>
                      <a:endParaRPr lang="en-US" sz="1050" dirty="0">
                        <a:effectLst/>
                        <a:latin typeface="+mn-lt"/>
                        <a:ea typeface="Times New Roman"/>
                        <a:cs typeface="Times New Roman"/>
                      </a:endParaRPr>
                    </a:p>
                  </a:txBody>
                  <a:tcPr marL="0" marR="0" marT="0" marB="0" anchor="ctr">
                    <a:solidFill>
                      <a:schemeClr val="bg1">
                        <a:lumMod val="50000"/>
                      </a:schemeClr>
                    </a:solidFill>
                  </a:tcPr>
                </a:tc>
                <a:tc>
                  <a:txBody>
                    <a:bodyPr/>
                    <a:lstStyle/>
                    <a:p>
                      <a:pPr marL="223520" marR="0" indent="-171450" algn="just">
                        <a:lnSpc>
                          <a:spcPct val="100000"/>
                        </a:lnSpc>
                        <a:spcBef>
                          <a:spcPts val="200"/>
                        </a:spcBef>
                        <a:spcAft>
                          <a:spcPts val="0"/>
                        </a:spcAft>
                        <a:buFont typeface="Wingdings" pitchFamily="2" charset="2"/>
                        <a:buChar char="§"/>
                      </a:pPr>
                      <a:r>
                        <a:rPr lang="en-US" sz="1050" dirty="0" smtClean="0">
                          <a:effectLst/>
                          <a:latin typeface="+mn-lt"/>
                          <a:ea typeface="Times New Roman"/>
                          <a:cs typeface="Times New Roman"/>
                        </a:rPr>
                        <a:t>RFP/Request for Due Diligence</a:t>
                      </a:r>
                    </a:p>
                    <a:p>
                      <a:pPr marL="223520" marR="0" indent="-171450" algn="just">
                        <a:lnSpc>
                          <a:spcPct val="100000"/>
                        </a:lnSpc>
                        <a:spcBef>
                          <a:spcPts val="200"/>
                        </a:spcBef>
                        <a:spcAft>
                          <a:spcPts val="0"/>
                        </a:spcAft>
                        <a:buFont typeface="Wingdings" pitchFamily="2" charset="2"/>
                        <a:buChar char="§"/>
                      </a:pPr>
                      <a:r>
                        <a:rPr lang="en-US" sz="1050" dirty="0" smtClean="0">
                          <a:effectLst/>
                          <a:latin typeface="+mn-lt"/>
                          <a:ea typeface="Times New Roman"/>
                          <a:cs typeface="Times New Roman"/>
                        </a:rPr>
                        <a:t>Proposal Response</a:t>
                      </a:r>
                    </a:p>
                    <a:p>
                      <a:pPr marL="223520" marR="0" indent="-171450" algn="just">
                        <a:lnSpc>
                          <a:spcPct val="100000"/>
                        </a:lnSpc>
                        <a:spcBef>
                          <a:spcPts val="200"/>
                        </a:spcBef>
                        <a:spcAft>
                          <a:spcPts val="0"/>
                        </a:spcAft>
                        <a:buFont typeface="Wingdings" pitchFamily="2" charset="2"/>
                        <a:buChar char="§"/>
                      </a:pPr>
                      <a:r>
                        <a:rPr lang="en-US" sz="1050" dirty="0" smtClean="0">
                          <a:effectLst/>
                          <a:latin typeface="+mn-lt"/>
                          <a:ea typeface="Times New Roman"/>
                          <a:cs typeface="Times New Roman"/>
                        </a:rPr>
                        <a:t>Inventory of IT infrastructure / Applications and contact details of the system owners</a:t>
                      </a:r>
                    </a:p>
                    <a:p>
                      <a:pPr marL="223520" marR="0" indent="-171450" algn="just">
                        <a:lnSpc>
                          <a:spcPct val="100000"/>
                        </a:lnSpc>
                        <a:spcBef>
                          <a:spcPts val="200"/>
                        </a:spcBef>
                        <a:spcAft>
                          <a:spcPts val="0"/>
                        </a:spcAft>
                        <a:buFont typeface="Wingdings" pitchFamily="2" charset="2"/>
                        <a:buChar char="§"/>
                      </a:pPr>
                      <a:r>
                        <a:rPr lang="en-US" sz="1050" dirty="0" smtClean="0">
                          <a:effectLst/>
                          <a:latin typeface="+mn-lt"/>
                          <a:ea typeface="Times New Roman"/>
                          <a:cs typeface="Times New Roman"/>
                        </a:rPr>
                        <a:t>Any information on the history of IT infrastructure and applications</a:t>
                      </a:r>
                    </a:p>
                    <a:p>
                      <a:pPr marL="223520" marR="0" indent="-171450" algn="just">
                        <a:lnSpc>
                          <a:spcPct val="100000"/>
                        </a:lnSpc>
                        <a:spcBef>
                          <a:spcPts val="200"/>
                        </a:spcBef>
                        <a:spcAft>
                          <a:spcPts val="0"/>
                        </a:spcAft>
                        <a:buFont typeface="Wingdings" pitchFamily="2" charset="2"/>
                        <a:buChar char="§"/>
                      </a:pPr>
                      <a:r>
                        <a:rPr lang="en-US" sz="1050" dirty="0" smtClean="0">
                          <a:effectLst/>
                          <a:latin typeface="+mn-lt"/>
                          <a:ea typeface="Times New Roman"/>
                          <a:cs typeface="Times New Roman"/>
                        </a:rPr>
                        <a:t>Upfront information on historic call volumes and support arrangements as well as the desired SLA would be beneficial</a:t>
                      </a:r>
                    </a:p>
                    <a:p>
                      <a:pPr marL="52070" marR="0" algn="just">
                        <a:lnSpc>
                          <a:spcPct val="100000"/>
                        </a:lnSpc>
                        <a:spcBef>
                          <a:spcPts val="200"/>
                        </a:spcBef>
                        <a:spcAft>
                          <a:spcPts val="0"/>
                        </a:spcAft>
                      </a:pPr>
                      <a:endParaRPr lang="en-US" sz="1050" dirty="0">
                        <a:effectLst/>
                        <a:latin typeface="+mn-lt"/>
                        <a:ea typeface="Times New Roman"/>
                        <a:cs typeface="Times New Roman"/>
                      </a:endParaRPr>
                    </a:p>
                  </a:txBody>
                  <a:tcPr>
                    <a:solidFill>
                      <a:schemeClr val="tx2">
                        <a:lumMod val="20000"/>
                        <a:lumOff val="80000"/>
                      </a:schemeClr>
                    </a:solidFill>
                  </a:tcPr>
                </a:tc>
                <a:tc>
                  <a:txBody>
                    <a:bodyPr/>
                    <a:lstStyle/>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Due Diligence Plan &amp; Approach</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Prioritized set of towers/ applications</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Templates</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DD Plan</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Risk Management Plan</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Data Collection Template</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As is Process Assessment Questionnaire </a:t>
                      </a:r>
                    </a:p>
                    <a:p>
                      <a:pPr marL="52070" marR="0" algn="just">
                        <a:lnSpc>
                          <a:spcPct val="100000"/>
                        </a:lnSpc>
                        <a:spcBef>
                          <a:spcPts val="200"/>
                        </a:spcBef>
                        <a:spcAft>
                          <a:spcPts val="0"/>
                        </a:spcAft>
                      </a:pPr>
                      <a:endParaRPr lang="en-US" sz="1050" dirty="0">
                        <a:effectLst/>
                        <a:latin typeface="+mn-lt"/>
                        <a:ea typeface="Times New Roman"/>
                        <a:cs typeface="Times New Roman"/>
                      </a:endParaRPr>
                    </a:p>
                  </a:txBody>
                  <a:tcPr marL="0" marR="0" marT="0" marB="0">
                    <a:solidFill>
                      <a:schemeClr val="tx2">
                        <a:lumMod val="20000"/>
                        <a:lumOff val="80000"/>
                      </a:schemeClr>
                    </a:solidFill>
                  </a:tcPr>
                </a:tc>
              </a:tr>
              <a:tr h="3308710">
                <a:tc>
                  <a:txBody>
                    <a:bodyPr/>
                    <a:lstStyle/>
                    <a:p>
                      <a:pPr marL="52070" marR="0">
                        <a:lnSpc>
                          <a:spcPct val="115000"/>
                        </a:lnSpc>
                        <a:spcBef>
                          <a:spcPts val="0"/>
                        </a:spcBef>
                        <a:spcAft>
                          <a:spcPts val="1000"/>
                        </a:spcAft>
                      </a:pPr>
                      <a:r>
                        <a:rPr lang="en-US" sz="1050" dirty="0" smtClean="0">
                          <a:effectLst/>
                          <a:latin typeface="+mn-lt"/>
                          <a:ea typeface="Times New Roman"/>
                          <a:cs typeface="Times New Roman"/>
                        </a:rPr>
                        <a:t>Execution</a:t>
                      </a:r>
                      <a:r>
                        <a:rPr lang="en-US" sz="1050" baseline="0" dirty="0" smtClean="0">
                          <a:effectLst/>
                          <a:latin typeface="+mn-lt"/>
                          <a:ea typeface="Times New Roman"/>
                          <a:cs typeface="Times New Roman"/>
                        </a:rPr>
                        <a:t> </a:t>
                      </a:r>
                      <a:endParaRPr lang="en-US" sz="1050" dirty="0" smtClean="0">
                        <a:effectLst/>
                        <a:latin typeface="+mn-lt"/>
                        <a:ea typeface="Times New Roman"/>
                        <a:cs typeface="Times New Roman"/>
                      </a:endParaRPr>
                    </a:p>
                    <a:p>
                      <a:pPr marL="52070" marR="0">
                        <a:lnSpc>
                          <a:spcPct val="115000"/>
                        </a:lnSpc>
                        <a:spcBef>
                          <a:spcPts val="0"/>
                        </a:spcBef>
                        <a:spcAft>
                          <a:spcPts val="1000"/>
                        </a:spcAft>
                      </a:pPr>
                      <a:endParaRPr lang="en-US" sz="1050" dirty="0">
                        <a:effectLst/>
                        <a:latin typeface="+mn-lt"/>
                        <a:ea typeface="Times New Roman"/>
                        <a:cs typeface="Times New Roman"/>
                      </a:endParaRPr>
                    </a:p>
                  </a:txBody>
                  <a:tcPr marL="0" marR="0" marT="0" marB="0" anchor="ctr">
                    <a:solidFill>
                      <a:schemeClr val="bg1">
                        <a:lumMod val="50000"/>
                      </a:schemeClr>
                    </a:solidFill>
                  </a:tcPr>
                </a:tc>
                <a:tc>
                  <a:txBody>
                    <a:bodyPr/>
                    <a:lstStyle/>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Due Diligence Plan &amp; Approach</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Prioritized set of towers / applications</a:t>
                      </a:r>
                    </a:p>
                    <a:p>
                      <a:pPr marL="52070" marR="0" algn="just">
                        <a:lnSpc>
                          <a:spcPct val="100000"/>
                        </a:lnSpc>
                        <a:spcBef>
                          <a:spcPts val="200"/>
                        </a:spcBef>
                        <a:spcAft>
                          <a:spcPts val="0"/>
                        </a:spcAft>
                      </a:pPr>
                      <a:endParaRPr lang="en-US" sz="1050" dirty="0" smtClean="0">
                        <a:effectLst/>
                        <a:latin typeface="+mn-lt"/>
                        <a:ea typeface="Times New Roman"/>
                        <a:cs typeface="Times New Roman"/>
                      </a:endParaRPr>
                    </a:p>
                    <a:p>
                      <a:pPr marL="52070" marR="0" algn="just">
                        <a:lnSpc>
                          <a:spcPct val="100000"/>
                        </a:lnSpc>
                        <a:spcBef>
                          <a:spcPts val="200"/>
                        </a:spcBef>
                        <a:spcAft>
                          <a:spcPts val="0"/>
                        </a:spcAft>
                      </a:pPr>
                      <a:endParaRPr lang="en-US" sz="1050" dirty="0" smtClean="0">
                        <a:effectLst/>
                        <a:latin typeface="+mn-lt"/>
                        <a:ea typeface="Times New Roman"/>
                        <a:cs typeface="Times New Roman"/>
                      </a:endParaRPr>
                    </a:p>
                    <a:p>
                      <a:pPr marL="52070" marR="0" algn="just">
                        <a:lnSpc>
                          <a:spcPct val="100000"/>
                        </a:lnSpc>
                        <a:spcBef>
                          <a:spcPts val="200"/>
                        </a:spcBef>
                        <a:spcAft>
                          <a:spcPts val="0"/>
                        </a:spcAft>
                      </a:pPr>
                      <a:endParaRPr lang="en-US" sz="1050" dirty="0">
                        <a:effectLst/>
                        <a:latin typeface="+mn-lt"/>
                        <a:ea typeface="Times New Roman"/>
                        <a:cs typeface="Times New Roman"/>
                      </a:endParaRPr>
                    </a:p>
                  </a:txBody>
                  <a:tcPr>
                    <a:solidFill>
                      <a:schemeClr val="tx2">
                        <a:lumMod val="20000"/>
                        <a:lumOff val="80000"/>
                      </a:schemeClr>
                    </a:solidFill>
                  </a:tcPr>
                </a:tc>
                <a:tc>
                  <a:txBody>
                    <a:bodyPr/>
                    <a:lstStyle/>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Due Diligence Report</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Revised estimation/commercials summary</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DD Master Data</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Issue, Risk &amp; Assumptions Tracker</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Transition sequencing (waves) </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Revised Proposal</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Templates</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Detailed DD Report out</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DD Findings Report</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Issues and Assumptions Tracker</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Risk Management Plan</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DD Questionnaire and Data Collection Template</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DD Master Data Templates</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Statement</a:t>
                      </a:r>
                      <a:r>
                        <a:rPr lang="en-US" sz="1050" kern="1200" baseline="0" dirty="0" smtClean="0">
                          <a:solidFill>
                            <a:schemeClr val="dk1"/>
                          </a:solidFill>
                          <a:effectLst/>
                          <a:latin typeface="+mn-lt"/>
                          <a:ea typeface="Times New Roman"/>
                          <a:cs typeface="Times New Roman"/>
                        </a:rPr>
                        <a:t> of Work </a:t>
                      </a:r>
                      <a:endParaRPr lang="en-US" sz="1050" kern="1200" dirty="0" smtClean="0">
                        <a:solidFill>
                          <a:schemeClr val="dk1"/>
                        </a:solidFill>
                        <a:effectLst/>
                        <a:latin typeface="+mn-lt"/>
                        <a:ea typeface="Times New Roman"/>
                        <a:cs typeface="Times New Roman"/>
                      </a:endParaRP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As is Process Assessment Questionnaire</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Guidelines Available</a:t>
                      </a:r>
                    </a:p>
                    <a:p>
                      <a:pPr marL="223520" marR="0" indent="-171450" algn="just" defTabSz="914400" rtl="0" eaLnBrk="1" latinLnBrk="0" hangingPunct="1">
                        <a:lnSpc>
                          <a:spcPct val="100000"/>
                        </a:lnSpc>
                        <a:spcBef>
                          <a:spcPts val="200"/>
                        </a:spcBef>
                        <a:spcAft>
                          <a:spcPts val="0"/>
                        </a:spcAft>
                        <a:buFont typeface="Wingdings" pitchFamily="2" charset="2"/>
                        <a:buChar char="§"/>
                      </a:pPr>
                      <a:r>
                        <a:rPr lang="en-US" sz="1050" kern="1200" dirty="0" smtClean="0">
                          <a:solidFill>
                            <a:schemeClr val="dk1"/>
                          </a:solidFill>
                          <a:effectLst/>
                          <a:latin typeface="+mn-lt"/>
                          <a:ea typeface="Times New Roman"/>
                          <a:cs typeface="Times New Roman"/>
                        </a:rPr>
                        <a:t>SLA Guidelines</a:t>
                      </a:r>
                      <a:endParaRPr lang="en-US" sz="1050" kern="1200" dirty="0">
                        <a:solidFill>
                          <a:schemeClr val="dk1"/>
                        </a:solidFill>
                        <a:effectLst/>
                        <a:latin typeface="+mn-lt"/>
                        <a:ea typeface="Times New Roman"/>
                        <a:cs typeface="Times New Roman"/>
                      </a:endParaRPr>
                    </a:p>
                  </a:txBody>
                  <a:tcPr marL="0" marR="0" marT="0" marB="0">
                    <a:solidFill>
                      <a:schemeClr val="tx2">
                        <a:lumMod val="20000"/>
                        <a:lumOff val="80000"/>
                      </a:schemeClr>
                    </a:solidFill>
                  </a:tcPr>
                </a:tc>
              </a:tr>
            </a:tbl>
          </a:graphicData>
        </a:graphic>
      </p:graphicFrame>
    </p:spTree>
    <p:extLst>
      <p:ext uri="{BB962C8B-B14F-4D97-AF65-F5344CB8AC3E}">
        <p14:creationId xmlns:p14="http://schemas.microsoft.com/office/powerpoint/2010/main" val="21768339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Transition </a:t>
            </a:r>
            <a:endParaRPr lang="en-US" dirty="0"/>
          </a:p>
        </p:txBody>
      </p:sp>
      <p:sp>
        <p:nvSpPr>
          <p:cNvPr id="4" name="Footer Placeholder 3"/>
          <p:cNvSpPr>
            <a:spLocks noGrp="1"/>
          </p:cNvSpPr>
          <p:nvPr>
            <p:ph type="ftr" sz="quarter" idx="10"/>
          </p:nvPr>
        </p:nvSpPr>
        <p:spPr/>
        <p:txBody>
          <a:bodyPr/>
          <a:lstStyle/>
          <a:p>
            <a:r>
              <a:rPr lang="en-US" smtClean="0"/>
              <a:t>© 2017, GAVS Technologies</a:t>
            </a:r>
            <a:endParaRPr lang="en-US" dirty="0"/>
          </a:p>
        </p:txBody>
      </p:sp>
      <p:sp>
        <p:nvSpPr>
          <p:cNvPr id="5" name="Slide Number Placeholder 4"/>
          <p:cNvSpPr>
            <a:spLocks noGrp="1"/>
          </p:cNvSpPr>
          <p:nvPr>
            <p:ph type="sldNum" sz="quarter" idx="11"/>
          </p:nvPr>
        </p:nvSpPr>
        <p:spPr/>
        <p:txBody>
          <a:bodyPr/>
          <a:lstStyle/>
          <a:p>
            <a:fld id="{6D405A9F-E9E4-407E-86F8-DBCDA20C9FEA}" type="slidenum">
              <a:rPr lang="en-US" smtClean="0"/>
              <a:pPr/>
              <a:t>6</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058115757"/>
              </p:ext>
            </p:extLst>
          </p:nvPr>
        </p:nvGraphicFramePr>
        <p:xfrm>
          <a:off x="533399" y="990600"/>
          <a:ext cx="8229602" cy="5016333"/>
        </p:xfrm>
        <a:graphic>
          <a:graphicData uri="http://schemas.openxmlformats.org/drawingml/2006/table">
            <a:tbl>
              <a:tblPr firstRow="1" firstCol="1" bandRow="1">
                <a:tableStyleId>{5C22544A-7EE6-4342-B048-85BDC9FD1C3A}</a:tableStyleId>
              </a:tblPr>
              <a:tblGrid>
                <a:gridCol w="2828926"/>
                <a:gridCol w="2828926"/>
                <a:gridCol w="2571750"/>
              </a:tblGrid>
              <a:tr h="403693">
                <a:tc>
                  <a:txBody>
                    <a:bodyPr/>
                    <a:lstStyle/>
                    <a:p>
                      <a:pPr marL="0" marR="0">
                        <a:lnSpc>
                          <a:spcPct val="115000"/>
                        </a:lnSpc>
                        <a:spcBef>
                          <a:spcPts val="0"/>
                        </a:spcBef>
                        <a:spcAft>
                          <a:spcPts val="1000"/>
                        </a:spcAft>
                      </a:pPr>
                      <a:r>
                        <a:rPr lang="en-US" sz="1100" dirty="0" smtClean="0">
                          <a:effectLst/>
                          <a:latin typeface="Calibri"/>
                          <a:ea typeface="Times New Roman"/>
                          <a:cs typeface="Times New Roman"/>
                        </a:rPr>
                        <a:t>Input</a:t>
                      </a:r>
                      <a:r>
                        <a:rPr lang="en-US" sz="1100" baseline="0" dirty="0" smtClean="0">
                          <a:effectLst/>
                          <a:latin typeface="Calibri"/>
                          <a:ea typeface="Times New Roman"/>
                          <a:cs typeface="Times New Roman"/>
                        </a:rPr>
                        <a:t> </a:t>
                      </a:r>
                      <a:endParaRPr lang="en-US" sz="1100" dirty="0">
                        <a:effectLst/>
                        <a:latin typeface="Calibri"/>
                        <a:ea typeface="Times New Roman"/>
                        <a:cs typeface="Times New Roman"/>
                      </a:endParaRPr>
                    </a:p>
                  </a:txBody>
                  <a:tcPr anchor="ctr">
                    <a:solidFill>
                      <a:schemeClr val="bg1">
                        <a:lumMod val="50000"/>
                      </a:schemeClr>
                    </a:solidFill>
                  </a:tcPr>
                </a:tc>
                <a:tc>
                  <a:txBody>
                    <a:bodyPr/>
                    <a:lstStyle/>
                    <a:p>
                      <a:pPr marL="0" marR="0">
                        <a:lnSpc>
                          <a:spcPct val="115000"/>
                        </a:lnSpc>
                        <a:spcBef>
                          <a:spcPts val="0"/>
                        </a:spcBef>
                        <a:spcAft>
                          <a:spcPts val="1000"/>
                        </a:spcAft>
                      </a:pPr>
                      <a:r>
                        <a:rPr lang="en-US" sz="1100" baseline="0" dirty="0" smtClean="0">
                          <a:effectLst/>
                          <a:latin typeface="Calibri"/>
                          <a:ea typeface="Times New Roman"/>
                          <a:cs typeface="Times New Roman"/>
                        </a:rPr>
                        <a:t> Output </a:t>
                      </a:r>
                      <a:endParaRPr lang="en-US" sz="1100" dirty="0">
                        <a:effectLst/>
                        <a:latin typeface="Calibri"/>
                        <a:ea typeface="Times New Roman"/>
                        <a:cs typeface="Times New Roman"/>
                      </a:endParaRPr>
                    </a:p>
                  </a:txBody>
                  <a:tcPr marL="0" marR="0" marT="0" marB="0" anchor="ctr">
                    <a:solidFill>
                      <a:schemeClr val="bg1">
                        <a:lumMod val="50000"/>
                      </a:schemeClr>
                    </a:solidFill>
                  </a:tcPr>
                </a:tc>
                <a:tc>
                  <a:txBody>
                    <a:bodyPr/>
                    <a:lstStyle/>
                    <a:p>
                      <a:pPr marL="0" marR="0">
                        <a:lnSpc>
                          <a:spcPct val="115000"/>
                        </a:lnSpc>
                        <a:spcBef>
                          <a:spcPts val="0"/>
                        </a:spcBef>
                        <a:spcAft>
                          <a:spcPts val="1000"/>
                        </a:spcAft>
                      </a:pPr>
                      <a:r>
                        <a:rPr lang="en-US" sz="1100" dirty="0" smtClean="0">
                          <a:effectLst/>
                          <a:latin typeface="Calibri"/>
                          <a:ea typeface="Times New Roman"/>
                          <a:cs typeface="Times New Roman"/>
                        </a:rPr>
                        <a:t>Templates </a:t>
                      </a:r>
                      <a:endParaRPr lang="en-US" sz="1100" dirty="0">
                        <a:effectLst/>
                        <a:latin typeface="Calibri"/>
                        <a:ea typeface="Times New Roman"/>
                        <a:cs typeface="Times New Roman"/>
                      </a:endParaRPr>
                    </a:p>
                  </a:txBody>
                  <a:tcPr marL="0" marR="0" marT="0" marB="0" anchor="ctr">
                    <a:solidFill>
                      <a:schemeClr val="bg1">
                        <a:lumMod val="50000"/>
                      </a:schemeClr>
                    </a:solidFill>
                  </a:tcPr>
                </a:tc>
              </a:tr>
              <a:tr h="4549307">
                <a:tc>
                  <a:txBody>
                    <a:bodyPr/>
                    <a:lstStyle/>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RFP / response to RFP</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Contract / Letter of Intent/ SOW</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List of Assumptions –Technical and Commercial</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Presentations made during Bid Cycle</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Risk Log</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Customer Infrastructure/Application Baseline (list)</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Signed-off network infrastructure solution (Data and Voice) for Connectivity</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Job Descriptions &amp; PAS details (if available)</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Transition Approach, Timelines &amp; Resource Loading</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Planned Delivery Structure</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Tools to be Deployed and Integration solution</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Cost Sheet and Transition Budget (Transition and Steady State)</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Due Diligence Report</a:t>
                      </a:r>
                    </a:p>
                    <a:p>
                      <a:pPr marL="52070" marR="0" algn="just">
                        <a:lnSpc>
                          <a:spcPct val="100000"/>
                        </a:lnSpc>
                        <a:spcBef>
                          <a:spcPts val="200"/>
                        </a:spcBef>
                        <a:spcAft>
                          <a:spcPts val="600"/>
                        </a:spcAft>
                      </a:pPr>
                      <a:endParaRPr lang="en-US" sz="1050" dirty="0">
                        <a:effectLst/>
                        <a:latin typeface="Calibri"/>
                        <a:ea typeface="Times New Roman"/>
                        <a:cs typeface="Times New Roman"/>
                      </a:endParaRPr>
                    </a:p>
                  </a:txBody>
                  <a:tcPr>
                    <a:solidFill>
                      <a:schemeClr val="tx2">
                        <a:lumMod val="20000"/>
                        <a:lumOff val="80000"/>
                      </a:schemeClr>
                    </a:solidFill>
                  </a:tcPr>
                </a:tc>
                <a:tc>
                  <a:txBody>
                    <a:bodyPr/>
                    <a:lstStyle/>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Signed SOW with SLA</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Signed-off Sales Handover Checklist</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Approved Master Transition Plan</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ITSM Scoping Document</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Approved Planning Phase Exit Checklist</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Approved Infrastructure Checklist</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Signed-off transition schedules (including communication plan and transition governance)</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Training Tracker</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Data Collection Templates customized and ready</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Infrastructure Setup Plan</a:t>
                      </a:r>
                    </a:p>
                    <a:p>
                      <a:pPr marL="52070" marR="0" algn="just">
                        <a:lnSpc>
                          <a:spcPct val="100000"/>
                        </a:lnSpc>
                        <a:spcBef>
                          <a:spcPts val="200"/>
                        </a:spcBef>
                        <a:spcAft>
                          <a:spcPts val="600"/>
                        </a:spcAft>
                      </a:pPr>
                      <a:endParaRPr lang="en-US" sz="1050" dirty="0">
                        <a:effectLst/>
                        <a:latin typeface="Calibri"/>
                        <a:ea typeface="Times New Roman"/>
                        <a:cs typeface="Times New Roman"/>
                      </a:endParaRPr>
                    </a:p>
                  </a:txBody>
                  <a:tcPr marL="0" marR="0" marT="0" marB="0">
                    <a:solidFill>
                      <a:schemeClr val="tx2">
                        <a:lumMod val="20000"/>
                        <a:lumOff val="80000"/>
                      </a:schemeClr>
                    </a:solidFill>
                  </a:tcPr>
                </a:tc>
                <a:tc>
                  <a:txBody>
                    <a:bodyPr/>
                    <a:lstStyle/>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Statement</a:t>
                      </a:r>
                      <a:r>
                        <a:rPr lang="en-US" sz="1050" kern="1200" baseline="0" dirty="0" smtClean="0">
                          <a:solidFill>
                            <a:schemeClr val="dk1"/>
                          </a:solidFill>
                          <a:effectLst/>
                          <a:latin typeface="+mn-lt"/>
                          <a:ea typeface="Times New Roman"/>
                          <a:cs typeface="Times New Roman"/>
                        </a:rPr>
                        <a:t> of Work</a:t>
                      </a:r>
                      <a:endParaRPr lang="en-US" sz="1050" kern="1200" dirty="0" smtClean="0">
                        <a:solidFill>
                          <a:schemeClr val="dk1"/>
                        </a:solidFill>
                        <a:effectLst/>
                        <a:latin typeface="+mn-lt"/>
                        <a:ea typeface="Times New Roman"/>
                        <a:cs typeface="Times New Roman"/>
                      </a:endParaRP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SLA</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Contract Review</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Request for Information</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ITSM Process Scoping</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Master Transition Plan</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Boot Camp</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KAP Plan</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HR Transition</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Guidelines Available</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Business Process-Application Mapping</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Transition Models</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ITSM Process Scoping</a:t>
                      </a:r>
                    </a:p>
                    <a:p>
                      <a:pPr marL="52070" marR="0" algn="just">
                        <a:lnSpc>
                          <a:spcPct val="100000"/>
                        </a:lnSpc>
                        <a:spcBef>
                          <a:spcPts val="200"/>
                        </a:spcBef>
                        <a:spcAft>
                          <a:spcPts val="600"/>
                        </a:spcAft>
                      </a:pPr>
                      <a:endParaRPr lang="en-US" sz="1050" dirty="0" smtClean="0">
                        <a:effectLst/>
                        <a:latin typeface="+mn-lt"/>
                        <a:ea typeface="Times New Roman"/>
                        <a:cs typeface="Times New Roman"/>
                      </a:endParaRPr>
                    </a:p>
                    <a:p>
                      <a:pPr marL="52070" marR="0" algn="just">
                        <a:lnSpc>
                          <a:spcPct val="100000"/>
                        </a:lnSpc>
                        <a:spcBef>
                          <a:spcPts val="200"/>
                        </a:spcBef>
                        <a:spcAft>
                          <a:spcPts val="600"/>
                        </a:spcAft>
                      </a:pPr>
                      <a:endParaRPr lang="en-US" sz="1050" dirty="0">
                        <a:effectLst/>
                        <a:latin typeface="Calibri"/>
                        <a:ea typeface="Times New Roman"/>
                        <a:cs typeface="Times New Roman"/>
                      </a:endParaRPr>
                    </a:p>
                  </a:txBody>
                  <a:tcPr marL="0" marR="0" marT="0" marB="0">
                    <a:solidFill>
                      <a:schemeClr val="tx2">
                        <a:lumMod val="20000"/>
                        <a:lumOff val="80000"/>
                      </a:schemeClr>
                    </a:solidFill>
                  </a:tcPr>
                </a:tc>
              </a:tr>
            </a:tbl>
          </a:graphicData>
        </a:graphic>
      </p:graphicFrame>
    </p:spTree>
    <p:extLst>
      <p:ext uri="{BB962C8B-B14F-4D97-AF65-F5344CB8AC3E}">
        <p14:creationId xmlns:p14="http://schemas.microsoft.com/office/powerpoint/2010/main" val="41764054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Knowledge Acquisition </a:t>
            </a:r>
            <a:endParaRPr lang="en-US" dirty="0"/>
          </a:p>
        </p:txBody>
      </p:sp>
      <p:sp>
        <p:nvSpPr>
          <p:cNvPr id="4" name="Footer Placeholder 3"/>
          <p:cNvSpPr>
            <a:spLocks noGrp="1"/>
          </p:cNvSpPr>
          <p:nvPr>
            <p:ph type="ftr" sz="quarter" idx="10"/>
          </p:nvPr>
        </p:nvSpPr>
        <p:spPr/>
        <p:txBody>
          <a:bodyPr/>
          <a:lstStyle/>
          <a:p>
            <a:r>
              <a:rPr lang="en-US" smtClean="0"/>
              <a:t>© 2017, GAVS Technologies</a:t>
            </a:r>
            <a:endParaRPr lang="en-US" dirty="0"/>
          </a:p>
        </p:txBody>
      </p:sp>
      <p:sp>
        <p:nvSpPr>
          <p:cNvPr id="5" name="Slide Number Placeholder 4"/>
          <p:cNvSpPr>
            <a:spLocks noGrp="1"/>
          </p:cNvSpPr>
          <p:nvPr>
            <p:ph type="sldNum" sz="quarter" idx="11"/>
          </p:nvPr>
        </p:nvSpPr>
        <p:spPr/>
        <p:txBody>
          <a:bodyPr/>
          <a:lstStyle/>
          <a:p>
            <a:fld id="{6D405A9F-E9E4-407E-86F8-DBCDA20C9FEA}" type="slidenum">
              <a:rPr lang="en-US" smtClean="0"/>
              <a:pPr/>
              <a:t>7</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748400794"/>
              </p:ext>
            </p:extLst>
          </p:nvPr>
        </p:nvGraphicFramePr>
        <p:xfrm>
          <a:off x="533399" y="990600"/>
          <a:ext cx="8458201" cy="5334000"/>
        </p:xfrm>
        <a:graphic>
          <a:graphicData uri="http://schemas.openxmlformats.org/drawingml/2006/table">
            <a:tbl>
              <a:tblPr firstRow="1" firstCol="1" bandRow="1">
                <a:tableStyleId>{5C22544A-7EE6-4342-B048-85BDC9FD1C3A}</a:tableStyleId>
              </a:tblPr>
              <a:tblGrid>
                <a:gridCol w="2907507"/>
                <a:gridCol w="2907507"/>
                <a:gridCol w="2643187"/>
              </a:tblGrid>
              <a:tr h="423551">
                <a:tc>
                  <a:txBody>
                    <a:bodyPr/>
                    <a:lstStyle/>
                    <a:p>
                      <a:pPr marL="0" marR="0">
                        <a:lnSpc>
                          <a:spcPct val="115000"/>
                        </a:lnSpc>
                        <a:spcBef>
                          <a:spcPts val="0"/>
                        </a:spcBef>
                        <a:spcAft>
                          <a:spcPts val="1000"/>
                        </a:spcAft>
                      </a:pPr>
                      <a:r>
                        <a:rPr lang="en-US" sz="1100" dirty="0" smtClean="0">
                          <a:effectLst/>
                          <a:latin typeface="+mn-lt"/>
                          <a:ea typeface="Times New Roman"/>
                          <a:cs typeface="Times New Roman"/>
                        </a:rPr>
                        <a:t>Input</a:t>
                      </a:r>
                      <a:r>
                        <a:rPr lang="en-US" sz="1100" baseline="0" dirty="0" smtClean="0">
                          <a:effectLst/>
                          <a:latin typeface="+mn-lt"/>
                          <a:ea typeface="Times New Roman"/>
                          <a:cs typeface="Times New Roman"/>
                        </a:rPr>
                        <a:t> </a:t>
                      </a:r>
                      <a:endParaRPr lang="en-US" sz="1100" dirty="0">
                        <a:effectLst/>
                        <a:latin typeface="+mn-lt"/>
                        <a:ea typeface="Times New Roman"/>
                        <a:cs typeface="Times New Roman"/>
                      </a:endParaRPr>
                    </a:p>
                  </a:txBody>
                  <a:tcPr anchor="ctr">
                    <a:solidFill>
                      <a:schemeClr val="bg1">
                        <a:lumMod val="50000"/>
                      </a:schemeClr>
                    </a:solidFill>
                  </a:tcPr>
                </a:tc>
                <a:tc>
                  <a:txBody>
                    <a:bodyPr/>
                    <a:lstStyle/>
                    <a:p>
                      <a:pPr marL="0" marR="0">
                        <a:lnSpc>
                          <a:spcPct val="115000"/>
                        </a:lnSpc>
                        <a:spcBef>
                          <a:spcPts val="0"/>
                        </a:spcBef>
                        <a:spcAft>
                          <a:spcPts val="1000"/>
                        </a:spcAft>
                      </a:pPr>
                      <a:r>
                        <a:rPr lang="en-US" sz="1100" baseline="0" dirty="0" smtClean="0">
                          <a:effectLst/>
                          <a:latin typeface="+mn-lt"/>
                          <a:ea typeface="Times New Roman"/>
                          <a:cs typeface="Times New Roman"/>
                        </a:rPr>
                        <a:t> Output </a:t>
                      </a:r>
                      <a:endParaRPr lang="en-US" sz="1100" dirty="0">
                        <a:effectLst/>
                        <a:latin typeface="+mn-lt"/>
                        <a:ea typeface="Times New Roman"/>
                        <a:cs typeface="Times New Roman"/>
                      </a:endParaRPr>
                    </a:p>
                  </a:txBody>
                  <a:tcPr marL="0" marR="0" marT="0" marB="0" anchor="ctr">
                    <a:solidFill>
                      <a:schemeClr val="bg1">
                        <a:lumMod val="50000"/>
                      </a:schemeClr>
                    </a:solidFill>
                  </a:tcPr>
                </a:tc>
                <a:tc>
                  <a:txBody>
                    <a:bodyPr/>
                    <a:lstStyle/>
                    <a:p>
                      <a:pPr marL="0" marR="0">
                        <a:lnSpc>
                          <a:spcPct val="115000"/>
                        </a:lnSpc>
                        <a:spcBef>
                          <a:spcPts val="0"/>
                        </a:spcBef>
                        <a:spcAft>
                          <a:spcPts val="1000"/>
                        </a:spcAft>
                      </a:pPr>
                      <a:r>
                        <a:rPr lang="en-US" sz="1100" dirty="0" smtClean="0">
                          <a:effectLst/>
                          <a:latin typeface="+mn-lt"/>
                          <a:ea typeface="Times New Roman"/>
                          <a:cs typeface="Times New Roman"/>
                        </a:rPr>
                        <a:t>Templates </a:t>
                      </a:r>
                      <a:endParaRPr lang="en-US" sz="1100" dirty="0">
                        <a:effectLst/>
                        <a:latin typeface="+mn-lt"/>
                        <a:ea typeface="Times New Roman"/>
                        <a:cs typeface="Times New Roman"/>
                      </a:endParaRPr>
                    </a:p>
                  </a:txBody>
                  <a:tcPr marL="0" marR="0" marT="0" marB="0" anchor="ctr">
                    <a:solidFill>
                      <a:schemeClr val="bg1">
                        <a:lumMod val="50000"/>
                      </a:schemeClr>
                    </a:solidFill>
                  </a:tcPr>
                </a:tc>
              </a:tr>
              <a:tr h="4910449">
                <a:tc>
                  <a:txBody>
                    <a:bodyPr/>
                    <a:lstStyle/>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Signed SOW with SLA</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Signed-off Sales Handover Checklist</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Approved Planning Phase Exit Checklist and Infrastructure checklist</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Signed-off transition schedules including communication plan and transition governance</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Finalized Tower Sequence for Transition</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Signed-off Meeting schedules for KAP</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ITSM Scoping Document and Training Tracker</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All resources required for KAP on board and Travel Plan for KAP resources</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All planned trainings conducted for the KAP resources</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Request for mail id creation submitted to the customer</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All Data Collection templates customized and ready</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Commencement of ODC Infrastructure set up and Network Infrastructure ordered</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Signed off tollgate/ exit criteria for all phases of transition (if not listed in SOW)</a:t>
                      </a:r>
                      <a:endParaRPr lang="en-US" sz="1050" b="0" dirty="0">
                        <a:solidFill>
                          <a:schemeClr val="tx1"/>
                        </a:solidFill>
                        <a:effectLst/>
                        <a:latin typeface="+mn-lt"/>
                        <a:ea typeface="Times New Roman"/>
                        <a:cs typeface="Times New Roman"/>
                      </a:endParaRPr>
                    </a:p>
                  </a:txBody>
                  <a:tcPr>
                    <a:solidFill>
                      <a:schemeClr val="tx2">
                        <a:lumMod val="20000"/>
                        <a:lumOff val="80000"/>
                      </a:schemeClr>
                    </a:solidFill>
                  </a:tcPr>
                </a:tc>
                <a:tc>
                  <a:txBody>
                    <a:bodyPr/>
                    <a:lstStyle/>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Updated Business Process Maps</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Updated Transition Plan</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Sign-off with customer team that planned knowledge transfer is complete</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Language Assessment done for Service Desk resources</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ODC Infrastructure ready</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All pre-process training (soft skill/ technical) complete</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Offshore/ Onsite Resource in place</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Secondary Support Plan</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Draft Service Delivery Plan</a:t>
                      </a:r>
                    </a:p>
                    <a:p>
                      <a:pPr marL="52070" marR="0" algn="just">
                        <a:lnSpc>
                          <a:spcPct val="100000"/>
                        </a:lnSpc>
                        <a:spcBef>
                          <a:spcPts val="200"/>
                        </a:spcBef>
                        <a:spcAft>
                          <a:spcPts val="600"/>
                        </a:spcAft>
                      </a:pPr>
                      <a:endParaRPr lang="en-US" sz="1050" dirty="0">
                        <a:effectLst/>
                        <a:latin typeface="+mn-lt"/>
                        <a:ea typeface="Times New Roman"/>
                        <a:cs typeface="Times New Roman"/>
                      </a:endParaRPr>
                    </a:p>
                  </a:txBody>
                  <a:tcPr marL="0" marR="0" marT="0" marB="0">
                    <a:solidFill>
                      <a:schemeClr val="tx2">
                        <a:lumMod val="20000"/>
                        <a:lumOff val="80000"/>
                      </a:schemeClr>
                    </a:solidFill>
                  </a:tcPr>
                </a:tc>
                <a:tc>
                  <a:txBody>
                    <a:bodyPr/>
                    <a:lstStyle/>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Boot Camp</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KAP Plan</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Data Collection Templates </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Tools Plan</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KAP Phase Exit Checklist</a:t>
                      </a:r>
                    </a:p>
                    <a:p>
                      <a:pPr marL="52070" marR="0" algn="just">
                        <a:lnSpc>
                          <a:spcPct val="100000"/>
                        </a:lnSpc>
                        <a:spcBef>
                          <a:spcPts val="200"/>
                        </a:spcBef>
                        <a:spcAft>
                          <a:spcPts val="600"/>
                        </a:spcAft>
                      </a:pPr>
                      <a:endParaRPr lang="en-US" sz="1050" dirty="0" smtClean="0">
                        <a:effectLst/>
                        <a:latin typeface="+mn-lt"/>
                        <a:ea typeface="Times New Roman"/>
                        <a:cs typeface="Times New Roman"/>
                      </a:endParaRPr>
                    </a:p>
                    <a:p>
                      <a:pPr marL="52070" marR="0" algn="just">
                        <a:lnSpc>
                          <a:spcPct val="100000"/>
                        </a:lnSpc>
                        <a:spcBef>
                          <a:spcPts val="200"/>
                        </a:spcBef>
                        <a:spcAft>
                          <a:spcPts val="600"/>
                        </a:spcAft>
                      </a:pPr>
                      <a:endParaRPr lang="en-US" sz="1050" dirty="0">
                        <a:effectLst/>
                        <a:latin typeface="+mn-lt"/>
                        <a:ea typeface="Times New Roman"/>
                        <a:cs typeface="Times New Roman"/>
                      </a:endParaRPr>
                    </a:p>
                  </a:txBody>
                  <a:tcPr marL="0" marR="0" marT="0" marB="0">
                    <a:solidFill>
                      <a:schemeClr val="tx2">
                        <a:lumMod val="20000"/>
                        <a:lumOff val="80000"/>
                      </a:schemeClr>
                    </a:solidFill>
                  </a:tcPr>
                </a:tc>
              </a:tr>
            </a:tbl>
          </a:graphicData>
        </a:graphic>
      </p:graphicFrame>
    </p:spTree>
    <p:extLst>
      <p:ext uri="{BB962C8B-B14F-4D97-AF65-F5344CB8AC3E}">
        <p14:creationId xmlns:p14="http://schemas.microsoft.com/office/powerpoint/2010/main" val="15938122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Guided Support </a:t>
            </a:r>
            <a:endParaRPr lang="en-US" dirty="0"/>
          </a:p>
        </p:txBody>
      </p:sp>
      <p:sp>
        <p:nvSpPr>
          <p:cNvPr id="4" name="Footer Placeholder 3"/>
          <p:cNvSpPr>
            <a:spLocks noGrp="1"/>
          </p:cNvSpPr>
          <p:nvPr>
            <p:ph type="ftr" sz="quarter" idx="10"/>
          </p:nvPr>
        </p:nvSpPr>
        <p:spPr/>
        <p:txBody>
          <a:bodyPr/>
          <a:lstStyle/>
          <a:p>
            <a:r>
              <a:rPr lang="en-US" smtClean="0"/>
              <a:t>© 2017, GAVS Technologies</a:t>
            </a:r>
            <a:endParaRPr lang="en-US" dirty="0"/>
          </a:p>
        </p:txBody>
      </p:sp>
      <p:sp>
        <p:nvSpPr>
          <p:cNvPr id="5" name="Slide Number Placeholder 4"/>
          <p:cNvSpPr>
            <a:spLocks noGrp="1"/>
          </p:cNvSpPr>
          <p:nvPr>
            <p:ph type="sldNum" sz="quarter" idx="11"/>
          </p:nvPr>
        </p:nvSpPr>
        <p:spPr/>
        <p:txBody>
          <a:bodyPr/>
          <a:lstStyle/>
          <a:p>
            <a:fld id="{6D405A9F-E9E4-407E-86F8-DBCDA20C9FEA}" type="slidenum">
              <a:rPr lang="en-US" smtClean="0"/>
              <a:pPr/>
              <a:t>8</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037575968"/>
              </p:ext>
            </p:extLst>
          </p:nvPr>
        </p:nvGraphicFramePr>
        <p:xfrm>
          <a:off x="533399" y="1143000"/>
          <a:ext cx="8458201" cy="3810000"/>
        </p:xfrm>
        <a:graphic>
          <a:graphicData uri="http://schemas.openxmlformats.org/drawingml/2006/table">
            <a:tbl>
              <a:tblPr firstRow="1" firstCol="1" bandRow="1">
                <a:tableStyleId>{5C22544A-7EE6-4342-B048-85BDC9FD1C3A}</a:tableStyleId>
              </a:tblPr>
              <a:tblGrid>
                <a:gridCol w="2907507"/>
                <a:gridCol w="2907507"/>
                <a:gridCol w="2643187"/>
              </a:tblGrid>
              <a:tr h="302536">
                <a:tc>
                  <a:txBody>
                    <a:bodyPr/>
                    <a:lstStyle/>
                    <a:p>
                      <a:pPr marL="0" marR="0">
                        <a:lnSpc>
                          <a:spcPct val="115000"/>
                        </a:lnSpc>
                        <a:spcBef>
                          <a:spcPts val="0"/>
                        </a:spcBef>
                        <a:spcAft>
                          <a:spcPts val="1000"/>
                        </a:spcAft>
                      </a:pPr>
                      <a:r>
                        <a:rPr lang="en-US" sz="1100" dirty="0" smtClean="0">
                          <a:effectLst/>
                          <a:latin typeface="+mn-lt"/>
                          <a:ea typeface="Times New Roman"/>
                          <a:cs typeface="Times New Roman"/>
                        </a:rPr>
                        <a:t>Input</a:t>
                      </a:r>
                      <a:r>
                        <a:rPr lang="en-US" sz="1100" baseline="0" dirty="0" smtClean="0">
                          <a:effectLst/>
                          <a:latin typeface="+mn-lt"/>
                          <a:ea typeface="Times New Roman"/>
                          <a:cs typeface="Times New Roman"/>
                        </a:rPr>
                        <a:t> </a:t>
                      </a:r>
                      <a:endParaRPr lang="en-US" sz="1100" dirty="0">
                        <a:effectLst/>
                        <a:latin typeface="+mn-lt"/>
                        <a:ea typeface="Times New Roman"/>
                        <a:cs typeface="Times New Roman"/>
                      </a:endParaRPr>
                    </a:p>
                  </a:txBody>
                  <a:tcPr anchor="ctr">
                    <a:solidFill>
                      <a:schemeClr val="bg1">
                        <a:lumMod val="50000"/>
                      </a:schemeClr>
                    </a:solidFill>
                  </a:tcPr>
                </a:tc>
                <a:tc>
                  <a:txBody>
                    <a:bodyPr/>
                    <a:lstStyle/>
                    <a:p>
                      <a:pPr marL="0" marR="0">
                        <a:lnSpc>
                          <a:spcPct val="115000"/>
                        </a:lnSpc>
                        <a:spcBef>
                          <a:spcPts val="0"/>
                        </a:spcBef>
                        <a:spcAft>
                          <a:spcPts val="1000"/>
                        </a:spcAft>
                      </a:pPr>
                      <a:r>
                        <a:rPr lang="en-US" sz="1100" baseline="0" dirty="0" smtClean="0">
                          <a:effectLst/>
                          <a:latin typeface="+mn-lt"/>
                          <a:ea typeface="Times New Roman"/>
                          <a:cs typeface="Times New Roman"/>
                        </a:rPr>
                        <a:t> Output </a:t>
                      </a:r>
                      <a:endParaRPr lang="en-US" sz="1100" dirty="0">
                        <a:effectLst/>
                        <a:latin typeface="+mn-lt"/>
                        <a:ea typeface="Times New Roman"/>
                        <a:cs typeface="Times New Roman"/>
                      </a:endParaRPr>
                    </a:p>
                  </a:txBody>
                  <a:tcPr marL="0" marR="0" marT="0" marB="0" anchor="ctr">
                    <a:solidFill>
                      <a:schemeClr val="bg1">
                        <a:lumMod val="50000"/>
                      </a:schemeClr>
                    </a:solidFill>
                  </a:tcPr>
                </a:tc>
                <a:tc>
                  <a:txBody>
                    <a:bodyPr/>
                    <a:lstStyle/>
                    <a:p>
                      <a:pPr marL="0" marR="0">
                        <a:lnSpc>
                          <a:spcPct val="115000"/>
                        </a:lnSpc>
                        <a:spcBef>
                          <a:spcPts val="0"/>
                        </a:spcBef>
                        <a:spcAft>
                          <a:spcPts val="1000"/>
                        </a:spcAft>
                      </a:pPr>
                      <a:r>
                        <a:rPr lang="en-US" sz="1100" dirty="0" smtClean="0">
                          <a:effectLst/>
                          <a:latin typeface="+mn-lt"/>
                          <a:ea typeface="Times New Roman"/>
                          <a:cs typeface="Times New Roman"/>
                        </a:rPr>
                        <a:t>Templates </a:t>
                      </a:r>
                      <a:endParaRPr lang="en-US" sz="1100" dirty="0">
                        <a:effectLst/>
                        <a:latin typeface="+mn-lt"/>
                        <a:ea typeface="Times New Roman"/>
                        <a:cs typeface="Times New Roman"/>
                      </a:endParaRPr>
                    </a:p>
                  </a:txBody>
                  <a:tcPr marL="0" marR="0" marT="0" marB="0" anchor="ctr">
                    <a:solidFill>
                      <a:schemeClr val="bg1">
                        <a:lumMod val="50000"/>
                      </a:schemeClr>
                    </a:solidFill>
                  </a:tcPr>
                </a:tc>
              </a:tr>
              <a:tr h="3507464">
                <a:tc>
                  <a:txBody>
                    <a:bodyPr/>
                    <a:lstStyle/>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KAP phase Completion Sign-off</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Secondary Support Plan</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Offshore/Onsite Resource in place </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Updated Transition Plan</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Updated Business Process Maps</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All pre-process training (soft skill/technical) complete</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ODC Infrastructure Ready</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Team having requisite ids created and access available</a:t>
                      </a:r>
                    </a:p>
                  </a:txBody>
                  <a:tcPr>
                    <a:solidFill>
                      <a:schemeClr val="tx2">
                        <a:lumMod val="20000"/>
                        <a:lumOff val="80000"/>
                      </a:schemeClr>
                    </a:solidFill>
                  </a:tcPr>
                </a:tc>
                <a:tc>
                  <a:txBody>
                    <a:bodyPr/>
                    <a:lstStyle/>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Sign-off Report formats/ templates</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Primary Support (Workload transition) plan week wise</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Agreed Ramp up SLA for Primary Support</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Daily dashboard report template with Contracted SLA and Primary Support Target SLA details</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Network infrastructure / Tools / Thin Client established and tested</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Final operations structure for the sub tower</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Secondary Support phase completion sign-off from customer.</a:t>
                      </a:r>
                    </a:p>
                    <a:p>
                      <a:pPr marL="52070" marR="0" algn="just">
                        <a:lnSpc>
                          <a:spcPct val="100000"/>
                        </a:lnSpc>
                        <a:spcBef>
                          <a:spcPts val="200"/>
                        </a:spcBef>
                        <a:spcAft>
                          <a:spcPts val="600"/>
                        </a:spcAft>
                      </a:pPr>
                      <a:endParaRPr lang="en-US" sz="1050" dirty="0">
                        <a:effectLst/>
                        <a:latin typeface="+mn-lt"/>
                        <a:ea typeface="Times New Roman"/>
                        <a:cs typeface="Times New Roman"/>
                      </a:endParaRPr>
                    </a:p>
                  </a:txBody>
                  <a:tcPr marL="0" marR="0" marT="0" marB="0">
                    <a:solidFill>
                      <a:schemeClr val="tx2">
                        <a:lumMod val="20000"/>
                        <a:lumOff val="80000"/>
                      </a:schemeClr>
                    </a:solidFill>
                  </a:tcPr>
                </a:tc>
                <a:tc>
                  <a:txBody>
                    <a:bodyPr/>
                    <a:lstStyle/>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ITSM Process Scoping Document</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Daily Dashboard</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Monthly Service Delivery Review Report Template</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Service Description Document</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Service Delivery Plan</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SLA –KPI Template</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Secondary Phase Exit Check List</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Guidelines Available</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ITSM process scoping document</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SLA definition Guidelines</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Service Desk Analyst Evaluation Guide</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Service Desk Voice Processing Guide</a:t>
                      </a:r>
                    </a:p>
                    <a:p>
                      <a:pPr marL="52070" marR="0" algn="just">
                        <a:lnSpc>
                          <a:spcPct val="100000"/>
                        </a:lnSpc>
                        <a:spcBef>
                          <a:spcPts val="200"/>
                        </a:spcBef>
                        <a:spcAft>
                          <a:spcPts val="600"/>
                        </a:spcAft>
                      </a:pPr>
                      <a:endParaRPr lang="en-US" sz="1050" dirty="0">
                        <a:effectLst/>
                        <a:latin typeface="+mn-lt"/>
                        <a:ea typeface="Times New Roman"/>
                        <a:cs typeface="Times New Roman"/>
                      </a:endParaRPr>
                    </a:p>
                  </a:txBody>
                  <a:tcPr marL="0" marR="0" marT="0" marB="0">
                    <a:solidFill>
                      <a:schemeClr val="tx2">
                        <a:lumMod val="20000"/>
                        <a:lumOff val="80000"/>
                      </a:schemeClr>
                    </a:solidFill>
                  </a:tcPr>
                </a:tc>
              </a:tr>
            </a:tbl>
          </a:graphicData>
        </a:graphic>
      </p:graphicFrame>
    </p:spTree>
    <p:extLst>
      <p:ext uri="{BB962C8B-B14F-4D97-AF65-F5344CB8AC3E}">
        <p14:creationId xmlns:p14="http://schemas.microsoft.com/office/powerpoint/2010/main" val="25082031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Steady State</a:t>
            </a:r>
            <a:endParaRPr lang="en-US" dirty="0"/>
          </a:p>
        </p:txBody>
      </p:sp>
      <p:sp>
        <p:nvSpPr>
          <p:cNvPr id="4" name="Footer Placeholder 3"/>
          <p:cNvSpPr>
            <a:spLocks noGrp="1"/>
          </p:cNvSpPr>
          <p:nvPr>
            <p:ph type="ftr" sz="quarter" idx="10"/>
          </p:nvPr>
        </p:nvSpPr>
        <p:spPr/>
        <p:txBody>
          <a:bodyPr/>
          <a:lstStyle/>
          <a:p>
            <a:r>
              <a:rPr lang="en-US" smtClean="0"/>
              <a:t>© 2017, GAVS Technologies</a:t>
            </a:r>
            <a:endParaRPr lang="en-US" dirty="0"/>
          </a:p>
        </p:txBody>
      </p:sp>
      <p:sp>
        <p:nvSpPr>
          <p:cNvPr id="5" name="Slide Number Placeholder 4"/>
          <p:cNvSpPr>
            <a:spLocks noGrp="1"/>
          </p:cNvSpPr>
          <p:nvPr>
            <p:ph type="sldNum" sz="quarter" idx="11"/>
          </p:nvPr>
        </p:nvSpPr>
        <p:spPr/>
        <p:txBody>
          <a:bodyPr/>
          <a:lstStyle/>
          <a:p>
            <a:fld id="{6D405A9F-E9E4-407E-86F8-DBCDA20C9FEA}" type="slidenum">
              <a:rPr lang="en-US" smtClean="0"/>
              <a:pPr/>
              <a:t>9</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41010310"/>
              </p:ext>
            </p:extLst>
          </p:nvPr>
        </p:nvGraphicFramePr>
        <p:xfrm>
          <a:off x="533399" y="1143000"/>
          <a:ext cx="8458201" cy="3020048"/>
        </p:xfrm>
        <a:graphic>
          <a:graphicData uri="http://schemas.openxmlformats.org/drawingml/2006/table">
            <a:tbl>
              <a:tblPr firstRow="1" firstCol="1" bandRow="1">
                <a:tableStyleId>{5C22544A-7EE6-4342-B048-85BDC9FD1C3A}</a:tableStyleId>
              </a:tblPr>
              <a:tblGrid>
                <a:gridCol w="2907507"/>
                <a:gridCol w="2907507"/>
                <a:gridCol w="2643187"/>
              </a:tblGrid>
              <a:tr h="235978">
                <a:tc>
                  <a:txBody>
                    <a:bodyPr/>
                    <a:lstStyle/>
                    <a:p>
                      <a:pPr marL="0" marR="0">
                        <a:lnSpc>
                          <a:spcPct val="115000"/>
                        </a:lnSpc>
                        <a:spcBef>
                          <a:spcPts val="0"/>
                        </a:spcBef>
                        <a:spcAft>
                          <a:spcPts val="1000"/>
                        </a:spcAft>
                      </a:pPr>
                      <a:r>
                        <a:rPr lang="en-US" sz="1100" dirty="0" smtClean="0">
                          <a:effectLst/>
                          <a:latin typeface="+mn-lt"/>
                          <a:ea typeface="Times New Roman"/>
                          <a:cs typeface="Times New Roman"/>
                        </a:rPr>
                        <a:t>Input</a:t>
                      </a:r>
                      <a:r>
                        <a:rPr lang="en-US" sz="1100" baseline="0" dirty="0" smtClean="0">
                          <a:effectLst/>
                          <a:latin typeface="+mn-lt"/>
                          <a:ea typeface="Times New Roman"/>
                          <a:cs typeface="Times New Roman"/>
                        </a:rPr>
                        <a:t> </a:t>
                      </a:r>
                      <a:endParaRPr lang="en-US" sz="1100" dirty="0">
                        <a:effectLst/>
                        <a:latin typeface="+mn-lt"/>
                        <a:ea typeface="Times New Roman"/>
                        <a:cs typeface="Times New Roman"/>
                      </a:endParaRPr>
                    </a:p>
                  </a:txBody>
                  <a:tcPr anchor="ctr">
                    <a:solidFill>
                      <a:schemeClr val="bg1">
                        <a:lumMod val="50000"/>
                      </a:schemeClr>
                    </a:solidFill>
                  </a:tcPr>
                </a:tc>
                <a:tc>
                  <a:txBody>
                    <a:bodyPr/>
                    <a:lstStyle/>
                    <a:p>
                      <a:pPr marL="0" marR="0">
                        <a:lnSpc>
                          <a:spcPct val="115000"/>
                        </a:lnSpc>
                        <a:spcBef>
                          <a:spcPts val="0"/>
                        </a:spcBef>
                        <a:spcAft>
                          <a:spcPts val="1000"/>
                        </a:spcAft>
                      </a:pPr>
                      <a:r>
                        <a:rPr lang="en-US" sz="1100" baseline="0" dirty="0" smtClean="0">
                          <a:effectLst/>
                          <a:latin typeface="+mn-lt"/>
                          <a:ea typeface="Times New Roman"/>
                          <a:cs typeface="Times New Roman"/>
                        </a:rPr>
                        <a:t> Output </a:t>
                      </a:r>
                      <a:endParaRPr lang="en-US" sz="1100" dirty="0">
                        <a:effectLst/>
                        <a:latin typeface="+mn-lt"/>
                        <a:ea typeface="Times New Roman"/>
                        <a:cs typeface="Times New Roman"/>
                      </a:endParaRPr>
                    </a:p>
                  </a:txBody>
                  <a:tcPr marL="0" marR="0" marT="0" marB="0" anchor="ctr">
                    <a:solidFill>
                      <a:schemeClr val="bg1">
                        <a:lumMod val="50000"/>
                      </a:schemeClr>
                    </a:solidFill>
                  </a:tcPr>
                </a:tc>
                <a:tc>
                  <a:txBody>
                    <a:bodyPr/>
                    <a:lstStyle/>
                    <a:p>
                      <a:pPr marL="0" marR="0">
                        <a:lnSpc>
                          <a:spcPct val="115000"/>
                        </a:lnSpc>
                        <a:spcBef>
                          <a:spcPts val="0"/>
                        </a:spcBef>
                        <a:spcAft>
                          <a:spcPts val="1000"/>
                        </a:spcAft>
                      </a:pPr>
                      <a:r>
                        <a:rPr lang="en-US" sz="1100" dirty="0" smtClean="0">
                          <a:effectLst/>
                          <a:latin typeface="+mn-lt"/>
                          <a:ea typeface="Times New Roman"/>
                          <a:cs typeface="Times New Roman"/>
                        </a:rPr>
                        <a:t>Templates </a:t>
                      </a:r>
                      <a:endParaRPr lang="en-US" sz="1100" dirty="0">
                        <a:effectLst/>
                        <a:latin typeface="+mn-lt"/>
                        <a:ea typeface="Times New Roman"/>
                        <a:cs typeface="Times New Roman"/>
                      </a:endParaRPr>
                    </a:p>
                  </a:txBody>
                  <a:tcPr marL="0" marR="0" marT="0" marB="0" anchor="ctr">
                    <a:solidFill>
                      <a:schemeClr val="bg1">
                        <a:lumMod val="50000"/>
                      </a:schemeClr>
                    </a:solidFill>
                  </a:tcPr>
                </a:tc>
              </a:tr>
              <a:tr h="2735822">
                <a:tc>
                  <a:txBody>
                    <a:bodyPr/>
                    <a:lstStyle/>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Signed-off Report formats/ templates</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Signed-off Guided Support phase completion from customer</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Primary Support (Workload transition) plan week wise</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Agreed Ramp up SLA for Primary Support</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Daily dashboard report template with Contracted SLA and Primary Support Target SLA details</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Final operations structure for the </a:t>
                      </a:r>
                    </a:p>
                    <a:p>
                      <a:pPr marL="223520" marR="0" indent="-171450" algn="just">
                        <a:lnSpc>
                          <a:spcPct val="100000"/>
                        </a:lnSpc>
                        <a:spcBef>
                          <a:spcPts val="200"/>
                        </a:spcBef>
                        <a:spcAft>
                          <a:spcPts val="600"/>
                        </a:spcAft>
                        <a:buFont typeface="Wingdings" pitchFamily="2" charset="2"/>
                        <a:buChar char="§"/>
                      </a:pPr>
                      <a:r>
                        <a:rPr lang="en-US" sz="1050" b="0" dirty="0" smtClean="0">
                          <a:solidFill>
                            <a:schemeClr val="tx1"/>
                          </a:solidFill>
                          <a:effectLst/>
                          <a:latin typeface="+mn-lt"/>
                          <a:ea typeface="Times New Roman"/>
                          <a:cs typeface="Times New Roman"/>
                        </a:rPr>
                        <a:t>Network infrastructure / Tools </a:t>
                      </a:r>
                    </a:p>
                  </a:txBody>
                  <a:tcPr>
                    <a:solidFill>
                      <a:schemeClr val="tx2">
                        <a:lumMod val="20000"/>
                        <a:lumOff val="80000"/>
                      </a:schemeClr>
                    </a:solidFill>
                  </a:tcPr>
                </a:tc>
                <a:tc>
                  <a:txBody>
                    <a:bodyPr/>
                    <a:lstStyle/>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Reporting against metrics</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Submission of reports as per signed off formats</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Daily Operations Dashboard</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Ticket Audit Report</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Primary Support phase completion sign-off</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SLA performance against agreed Primary Support metrics</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Lessons Learnt Document</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Service Delivery Plan</a:t>
                      </a:r>
                    </a:p>
                    <a:p>
                      <a:pPr marL="52070" marR="0" algn="just">
                        <a:lnSpc>
                          <a:spcPct val="100000"/>
                        </a:lnSpc>
                        <a:spcBef>
                          <a:spcPts val="200"/>
                        </a:spcBef>
                        <a:spcAft>
                          <a:spcPts val="600"/>
                        </a:spcAft>
                      </a:pPr>
                      <a:endParaRPr lang="en-US" sz="1050" dirty="0">
                        <a:effectLst/>
                        <a:latin typeface="+mn-lt"/>
                        <a:ea typeface="Times New Roman"/>
                        <a:cs typeface="Times New Roman"/>
                      </a:endParaRPr>
                    </a:p>
                  </a:txBody>
                  <a:tcPr marL="0" marR="0" marT="0" marB="0">
                    <a:solidFill>
                      <a:schemeClr val="tx2">
                        <a:lumMod val="20000"/>
                        <a:lumOff val="80000"/>
                      </a:schemeClr>
                    </a:solidFill>
                  </a:tcPr>
                </a:tc>
                <a:tc>
                  <a:txBody>
                    <a:bodyPr/>
                    <a:lstStyle/>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Voice / Ticket Audit Template and Guidelines</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Lessons Learnt</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Primary Phase Exit Checklist</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Delivery Handover Checklist</a:t>
                      </a:r>
                    </a:p>
                    <a:p>
                      <a:pPr marL="223520" marR="0" indent="-171450" algn="just" defTabSz="914400" rtl="0" eaLnBrk="1" latinLnBrk="0" hangingPunct="1">
                        <a:lnSpc>
                          <a:spcPct val="100000"/>
                        </a:lnSpc>
                        <a:spcBef>
                          <a:spcPts val="200"/>
                        </a:spcBef>
                        <a:spcAft>
                          <a:spcPts val="600"/>
                        </a:spcAft>
                        <a:buFont typeface="Wingdings" pitchFamily="2" charset="2"/>
                        <a:buChar char="§"/>
                      </a:pPr>
                      <a:r>
                        <a:rPr lang="en-US" sz="1050" kern="1200" dirty="0" smtClean="0">
                          <a:solidFill>
                            <a:schemeClr val="dk1"/>
                          </a:solidFill>
                          <a:effectLst/>
                          <a:latin typeface="+mn-lt"/>
                          <a:ea typeface="Times New Roman"/>
                          <a:cs typeface="Times New Roman"/>
                        </a:rPr>
                        <a:t>Customer Satisfaction Survey Form</a:t>
                      </a:r>
                    </a:p>
                    <a:p>
                      <a:pPr marL="52070" marR="0" algn="just">
                        <a:lnSpc>
                          <a:spcPct val="100000"/>
                        </a:lnSpc>
                        <a:spcBef>
                          <a:spcPts val="200"/>
                        </a:spcBef>
                        <a:spcAft>
                          <a:spcPts val="600"/>
                        </a:spcAft>
                      </a:pPr>
                      <a:endParaRPr lang="en-US" sz="1050" dirty="0">
                        <a:effectLst/>
                        <a:latin typeface="+mn-lt"/>
                        <a:ea typeface="Times New Roman"/>
                        <a:cs typeface="Times New Roman"/>
                      </a:endParaRPr>
                    </a:p>
                  </a:txBody>
                  <a:tcPr marL="0" marR="0" marT="0" marB="0">
                    <a:solidFill>
                      <a:schemeClr val="tx2">
                        <a:lumMod val="20000"/>
                        <a:lumOff val="80000"/>
                      </a:schemeClr>
                    </a:solidFill>
                  </a:tcPr>
                </a:tc>
              </a:tr>
            </a:tbl>
          </a:graphicData>
        </a:graphic>
      </p:graphicFrame>
    </p:spTree>
    <p:extLst>
      <p:ext uri="{BB962C8B-B14F-4D97-AF65-F5344CB8AC3E}">
        <p14:creationId xmlns:p14="http://schemas.microsoft.com/office/powerpoint/2010/main" val="1204363967"/>
      </p:ext>
    </p:extLst>
  </p:cSld>
  <p:clrMapOvr>
    <a:masterClrMapping/>
  </p:clrMapOvr>
  <p:timing>
    <p:tnLst>
      <p:par>
        <p:cTn id="1" dur="indefinite" restart="never" nodeType="tmRoot"/>
      </p:par>
    </p:tnLst>
  </p:timing>
</p:sld>
</file>

<file path=ppt/theme/theme1.xml><?xml version="1.0" encoding="utf-8"?>
<a:theme xmlns:a="http://schemas.openxmlformats.org/drawingml/2006/main" name="GAV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26113</TotalTime>
  <Words>1536</Words>
  <Application>Microsoft Office PowerPoint</Application>
  <PresentationFormat>On-screen Show (4:3)</PresentationFormat>
  <Paragraphs>338</Paragraphs>
  <Slides>15</Slides>
  <Notes>2</Notes>
  <HiddenSlides>0</HiddenSlides>
  <MMClips>0</MMClips>
  <ScaleCrop>false</ScaleCrop>
  <HeadingPairs>
    <vt:vector size="8" baseType="variant">
      <vt:variant>
        <vt:lpstr>Fonts Used</vt:lpstr>
      </vt:variant>
      <vt:variant>
        <vt:i4>6</vt:i4>
      </vt:variant>
      <vt:variant>
        <vt:lpstr>Theme</vt:lpstr>
      </vt:variant>
      <vt:variant>
        <vt:i4>1</vt:i4>
      </vt:variant>
      <vt:variant>
        <vt:lpstr>Slide Titles</vt:lpstr>
      </vt:variant>
      <vt:variant>
        <vt:i4>15</vt:i4>
      </vt:variant>
      <vt:variant>
        <vt:lpstr>Custom Shows</vt:lpstr>
      </vt:variant>
      <vt:variant>
        <vt:i4>3</vt:i4>
      </vt:variant>
    </vt:vector>
  </HeadingPairs>
  <TitlesOfParts>
    <vt:vector size="25" baseType="lpstr">
      <vt:lpstr>ＭＳ Ｐゴシック</vt:lpstr>
      <vt:lpstr>Arial</vt:lpstr>
      <vt:lpstr>Calibri</vt:lpstr>
      <vt:lpstr>Times New Roman</vt:lpstr>
      <vt:lpstr>Verdana</vt:lpstr>
      <vt:lpstr>Wingdings</vt:lpstr>
      <vt:lpstr>GAVS</vt:lpstr>
      <vt:lpstr>PowerPoint Presentation</vt:lpstr>
      <vt:lpstr>Agenda</vt:lpstr>
      <vt:lpstr>Transition Lifecycle</vt:lpstr>
      <vt:lpstr>Transition Transformation Genre</vt:lpstr>
      <vt:lpstr>Due Diligence</vt:lpstr>
      <vt:lpstr>Transition </vt:lpstr>
      <vt:lpstr>Knowledge Acquisition </vt:lpstr>
      <vt:lpstr>Guided Support </vt:lpstr>
      <vt:lpstr>Steady State</vt:lpstr>
      <vt:lpstr>Transition Completion </vt:lpstr>
      <vt:lpstr>Transition Risk Management </vt:lpstr>
      <vt:lpstr>Transition Reporting  &amp; Tracking </vt:lpstr>
      <vt:lpstr>Transition Registration / Administration Process-flow</vt:lpstr>
      <vt:lpstr>Transition – Governance Structure</vt:lpstr>
      <vt:lpstr>Thank You </vt:lpstr>
      <vt:lpstr>Assessment</vt:lpstr>
      <vt:lpstr>Transition</vt:lpstr>
      <vt:lpstr>On Going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Transition Framework</dc:title>
  <dc:subject>Transition</dc:subject>
  <dc:creator>Anto Felix W</dc:creator>
  <cp:keywords>Transition , Framework</cp:keywords>
  <cp:lastModifiedBy>Emmanuel Selva Rajan</cp:lastModifiedBy>
  <cp:revision>1</cp:revision>
  <dcterms:created xsi:type="dcterms:W3CDTF">2011-11-04T00:34:15Z</dcterms:created>
  <dcterms:modified xsi:type="dcterms:W3CDTF">2017-05-15T13:30:00Z</dcterms:modified>
  <cp:contentStatus>First Version</cp:contentStatus>
</cp:coreProperties>
</file>