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74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690372"/>
            <a:ext cx="138684" cy="1386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423" y="690372"/>
            <a:ext cx="138684" cy="13868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6360" y="690372"/>
            <a:ext cx="138684" cy="13868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0891" y="690372"/>
            <a:ext cx="138684" cy="13868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80292" y="0"/>
            <a:ext cx="711707" cy="102412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1779" y="4002023"/>
            <a:ext cx="140207" cy="13868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28772" y="4002023"/>
            <a:ext cx="138683" cy="13868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44240" y="4002023"/>
            <a:ext cx="138684" cy="13868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59708" y="4002023"/>
            <a:ext cx="138683" cy="1386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1972" y="2115057"/>
            <a:ext cx="40449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F81A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pPr marL="126364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>
                <a:latin typeface="Segoe UI"/>
                <a:cs typeface="Segoe UI"/>
              </a:rPr>
              <a:t>‹#›</a:t>
            </a:fld>
            <a:endParaRPr dirty="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583" y="157735"/>
            <a:ext cx="10958829" cy="528065"/>
          </a:xfrm>
        </p:spPr>
        <p:txBody>
          <a:bodyPr lIns="0" tIns="0" rIns="0" bIns="0"/>
          <a:lstStyle>
            <a:lvl1pPr>
              <a:defRPr sz="3000" b="1" i="0">
                <a:solidFill>
                  <a:srgbClr val="2F81AF"/>
                </a:solidFill>
                <a:latin typeface="Candara"/>
                <a:cs typeface="Candar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pPr marL="126364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>
                <a:latin typeface="Segoe UI"/>
                <a:cs typeface="Segoe UI"/>
              </a:rPr>
              <a:t>‹#›</a:t>
            </a:fld>
            <a:endParaRPr dirty="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F81A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pPr marL="126364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>
                <a:latin typeface="Segoe UI"/>
                <a:cs typeface="Segoe UI"/>
              </a:rPr>
              <a:t>‹#›</a:t>
            </a:fld>
            <a:endParaRPr dirty="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F81A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pPr marL="126364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>
                <a:latin typeface="Segoe UI"/>
                <a:cs typeface="Segoe UI"/>
              </a:rPr>
              <a:t>‹#›</a:t>
            </a:fld>
            <a:endParaRPr dirty="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pPr marL="126364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>
                <a:latin typeface="Segoe UI"/>
                <a:cs typeface="Segoe UI"/>
              </a:rPr>
              <a:t>‹#›</a:t>
            </a:fld>
            <a:endParaRPr dirty="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8431" y="690372"/>
            <a:ext cx="138684" cy="1386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5423" y="690372"/>
            <a:ext cx="138684" cy="13868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6360" y="690372"/>
            <a:ext cx="138684" cy="13868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40891" y="690372"/>
            <a:ext cx="138684" cy="13868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480292" y="0"/>
            <a:ext cx="711707" cy="10241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584" y="157735"/>
            <a:ext cx="6647180" cy="528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F81A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191" y="1050253"/>
            <a:ext cx="11200765" cy="3925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3571" y="6418997"/>
            <a:ext cx="259842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pPr marL="126364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dirty="0">
                <a:latin typeface="Segoe UI"/>
                <a:cs typeface="Segoe UI"/>
              </a:rPr>
              <a:t>‹#›</a:t>
            </a:fld>
            <a:endParaRPr dirty="0">
              <a:latin typeface="Segoe UI"/>
              <a:cs typeface="Segoe U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12" Type="http://schemas.openxmlformats.org/officeDocument/2006/relationships/hyperlink" Target="mailto:inquiry@gavstech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hyperlink" Target="mailto:info@gslab.com" TargetMode="External"/><Relationship Id="rId5" Type="http://schemas.openxmlformats.org/officeDocument/2006/relationships/hyperlink" Target="http://www.gavstech.com/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www.gslab.com/" TargetMode="Externa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2588" y="4570"/>
              <a:ext cx="8249411" cy="68534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654165" cy="6858000"/>
            </a:xfrm>
            <a:custGeom>
              <a:avLst/>
              <a:gdLst/>
              <a:ahLst/>
              <a:cxnLst/>
              <a:rect l="l" t="t" r="r" b="b"/>
              <a:pathLst>
                <a:path w="6654165" h="6858000">
                  <a:moveTo>
                    <a:pt x="6653934" y="0"/>
                  </a:moveTo>
                  <a:lnTo>
                    <a:pt x="0" y="0"/>
                  </a:lnTo>
                  <a:lnTo>
                    <a:pt x="0" y="6857995"/>
                  </a:lnTo>
                  <a:lnTo>
                    <a:pt x="6647909" y="6857995"/>
                  </a:lnTo>
                  <a:lnTo>
                    <a:pt x="6619504" y="6826451"/>
                  </a:lnTo>
                  <a:lnTo>
                    <a:pt x="6585981" y="6788482"/>
                  </a:lnTo>
                  <a:lnTo>
                    <a:pt x="6552836" y="6750193"/>
                  </a:lnTo>
                  <a:lnTo>
                    <a:pt x="6520071" y="6711587"/>
                  </a:lnTo>
                  <a:lnTo>
                    <a:pt x="6487691" y="6672668"/>
                  </a:lnTo>
                  <a:lnTo>
                    <a:pt x="6455698" y="6633439"/>
                  </a:lnTo>
                  <a:lnTo>
                    <a:pt x="6424096" y="6593903"/>
                  </a:lnTo>
                  <a:lnTo>
                    <a:pt x="6392886" y="6554064"/>
                  </a:lnTo>
                  <a:lnTo>
                    <a:pt x="6362073" y="6513926"/>
                  </a:lnTo>
                  <a:lnTo>
                    <a:pt x="6331659" y="6473492"/>
                  </a:lnTo>
                  <a:lnTo>
                    <a:pt x="6301647" y="6432765"/>
                  </a:lnTo>
                  <a:lnTo>
                    <a:pt x="6272041" y="6391749"/>
                  </a:lnTo>
                  <a:lnTo>
                    <a:pt x="6242843" y="6350447"/>
                  </a:lnTo>
                  <a:lnTo>
                    <a:pt x="6214057" y="6308863"/>
                  </a:lnTo>
                  <a:lnTo>
                    <a:pt x="6185685" y="6267001"/>
                  </a:lnTo>
                  <a:lnTo>
                    <a:pt x="6157730" y="6224863"/>
                  </a:lnTo>
                  <a:lnTo>
                    <a:pt x="6130197" y="6182454"/>
                  </a:lnTo>
                  <a:lnTo>
                    <a:pt x="6103086" y="6139776"/>
                  </a:lnTo>
                  <a:lnTo>
                    <a:pt x="6076403" y="6096834"/>
                  </a:lnTo>
                  <a:lnTo>
                    <a:pt x="6050148" y="6053631"/>
                  </a:lnTo>
                  <a:lnTo>
                    <a:pt x="6024327" y="6010169"/>
                  </a:lnTo>
                  <a:lnTo>
                    <a:pt x="5998941" y="5966453"/>
                  </a:lnTo>
                  <a:lnTo>
                    <a:pt x="5973994" y="5922487"/>
                  </a:lnTo>
                  <a:lnTo>
                    <a:pt x="5949489" y="5878273"/>
                  </a:lnTo>
                  <a:lnTo>
                    <a:pt x="5925429" y="5833815"/>
                  </a:lnTo>
                  <a:lnTo>
                    <a:pt x="5901817" y="5789117"/>
                  </a:lnTo>
                  <a:lnTo>
                    <a:pt x="5878857" y="5744419"/>
                  </a:lnTo>
                  <a:lnTo>
                    <a:pt x="5856335" y="5699501"/>
                  </a:lnTo>
                  <a:lnTo>
                    <a:pt x="5834253" y="5654368"/>
                  </a:lnTo>
                  <a:lnTo>
                    <a:pt x="5812613" y="5609024"/>
                  </a:lnTo>
                  <a:lnTo>
                    <a:pt x="5791418" y="5563474"/>
                  </a:lnTo>
                  <a:lnTo>
                    <a:pt x="5770669" y="5517721"/>
                  </a:lnTo>
                  <a:lnTo>
                    <a:pt x="5750370" y="5471771"/>
                  </a:lnTo>
                  <a:lnTo>
                    <a:pt x="5730522" y="5425627"/>
                  </a:lnTo>
                  <a:lnTo>
                    <a:pt x="5711127" y="5379294"/>
                  </a:lnTo>
                  <a:lnTo>
                    <a:pt x="5692189" y="5332776"/>
                  </a:lnTo>
                  <a:lnTo>
                    <a:pt x="5673710" y="5286078"/>
                  </a:lnTo>
                  <a:lnTo>
                    <a:pt x="5655691" y="5239204"/>
                  </a:lnTo>
                  <a:lnTo>
                    <a:pt x="5638134" y="5192158"/>
                  </a:lnTo>
                  <a:lnTo>
                    <a:pt x="5621044" y="5144945"/>
                  </a:lnTo>
                  <a:lnTo>
                    <a:pt x="5604421" y="5097569"/>
                  </a:lnTo>
                  <a:lnTo>
                    <a:pt x="5588268" y="5050035"/>
                  </a:lnTo>
                  <a:lnTo>
                    <a:pt x="5572587" y="5002347"/>
                  </a:lnTo>
                  <a:lnTo>
                    <a:pt x="5557381" y="4954509"/>
                  </a:lnTo>
                  <a:lnTo>
                    <a:pt x="5542651" y="4906526"/>
                  </a:lnTo>
                  <a:lnTo>
                    <a:pt x="5528401" y="4858401"/>
                  </a:lnTo>
                  <a:lnTo>
                    <a:pt x="5514633" y="4810141"/>
                  </a:lnTo>
                  <a:lnTo>
                    <a:pt x="5501348" y="4761748"/>
                  </a:lnTo>
                  <a:lnTo>
                    <a:pt x="5488550" y="4713227"/>
                  </a:lnTo>
                  <a:lnTo>
                    <a:pt x="5476240" y="4664583"/>
                  </a:lnTo>
                  <a:lnTo>
                    <a:pt x="5464499" y="4616377"/>
                  </a:lnTo>
                  <a:lnTo>
                    <a:pt x="5453236" y="4568048"/>
                  </a:lnTo>
                  <a:lnTo>
                    <a:pt x="5442450" y="4519601"/>
                  </a:lnTo>
                  <a:lnTo>
                    <a:pt x="5432141" y="4471039"/>
                  </a:lnTo>
                  <a:lnTo>
                    <a:pt x="5422309" y="4422366"/>
                  </a:lnTo>
                  <a:lnTo>
                    <a:pt x="5412955" y="4373587"/>
                  </a:lnTo>
                  <a:lnTo>
                    <a:pt x="5404079" y="4324705"/>
                  </a:lnTo>
                  <a:lnTo>
                    <a:pt x="5395682" y="4275725"/>
                  </a:lnTo>
                  <a:lnTo>
                    <a:pt x="5387762" y="4226651"/>
                  </a:lnTo>
                  <a:lnTo>
                    <a:pt x="5380321" y="4177486"/>
                  </a:lnTo>
                  <a:lnTo>
                    <a:pt x="5373359" y="4128234"/>
                  </a:lnTo>
                  <a:lnTo>
                    <a:pt x="5366875" y="4078901"/>
                  </a:lnTo>
                  <a:lnTo>
                    <a:pt x="5360870" y="4029489"/>
                  </a:lnTo>
                  <a:lnTo>
                    <a:pt x="5355345" y="3980003"/>
                  </a:lnTo>
                  <a:lnTo>
                    <a:pt x="5350299" y="3930447"/>
                  </a:lnTo>
                  <a:lnTo>
                    <a:pt x="5345733" y="3880825"/>
                  </a:lnTo>
                  <a:lnTo>
                    <a:pt x="5341647" y="3831141"/>
                  </a:lnTo>
                  <a:lnTo>
                    <a:pt x="5338040" y="3781399"/>
                  </a:lnTo>
                  <a:lnTo>
                    <a:pt x="5334914" y="3731603"/>
                  </a:lnTo>
                  <a:lnTo>
                    <a:pt x="5332268" y="3681757"/>
                  </a:lnTo>
                  <a:lnTo>
                    <a:pt x="5330103" y="3631865"/>
                  </a:lnTo>
                  <a:lnTo>
                    <a:pt x="5328419" y="3581932"/>
                  </a:lnTo>
                  <a:lnTo>
                    <a:pt x="5327215" y="3531960"/>
                  </a:lnTo>
                  <a:lnTo>
                    <a:pt x="5326493" y="3481955"/>
                  </a:lnTo>
                  <a:lnTo>
                    <a:pt x="5326253" y="3431921"/>
                  </a:lnTo>
                  <a:lnTo>
                    <a:pt x="5326499" y="3381429"/>
                  </a:lnTo>
                  <a:lnTo>
                    <a:pt x="5327239" y="3330967"/>
                  </a:lnTo>
                  <a:lnTo>
                    <a:pt x="5328471" y="3280539"/>
                  </a:lnTo>
                  <a:lnTo>
                    <a:pt x="5330195" y="3230150"/>
                  </a:lnTo>
                  <a:lnTo>
                    <a:pt x="5332410" y="3179803"/>
                  </a:lnTo>
                  <a:lnTo>
                    <a:pt x="5335116" y="3129504"/>
                  </a:lnTo>
                  <a:lnTo>
                    <a:pt x="5338311" y="3079256"/>
                  </a:lnTo>
                  <a:lnTo>
                    <a:pt x="5341995" y="3029063"/>
                  </a:lnTo>
                  <a:lnTo>
                    <a:pt x="5346167" y="2978931"/>
                  </a:lnTo>
                  <a:lnTo>
                    <a:pt x="5350828" y="2928862"/>
                  </a:lnTo>
                  <a:lnTo>
                    <a:pt x="5355974" y="2878863"/>
                  </a:lnTo>
                  <a:lnTo>
                    <a:pt x="5361608" y="2828936"/>
                  </a:lnTo>
                  <a:lnTo>
                    <a:pt x="5367727" y="2779086"/>
                  </a:lnTo>
                  <a:lnTo>
                    <a:pt x="5374330" y="2729317"/>
                  </a:lnTo>
                  <a:lnTo>
                    <a:pt x="5381418" y="2679634"/>
                  </a:lnTo>
                  <a:lnTo>
                    <a:pt x="5388990" y="2630042"/>
                  </a:lnTo>
                  <a:lnTo>
                    <a:pt x="5397044" y="2580543"/>
                  </a:lnTo>
                  <a:lnTo>
                    <a:pt x="5405581" y="2531143"/>
                  </a:lnTo>
                  <a:lnTo>
                    <a:pt x="5414599" y="2481846"/>
                  </a:lnTo>
                  <a:lnTo>
                    <a:pt x="5424097" y="2432656"/>
                  </a:lnTo>
                  <a:lnTo>
                    <a:pt x="5434076" y="2383578"/>
                  </a:lnTo>
                  <a:lnTo>
                    <a:pt x="5444535" y="2334615"/>
                  </a:lnTo>
                  <a:lnTo>
                    <a:pt x="5455472" y="2285772"/>
                  </a:lnTo>
                  <a:lnTo>
                    <a:pt x="5466887" y="2237053"/>
                  </a:lnTo>
                  <a:lnTo>
                    <a:pt x="5478780" y="2188464"/>
                  </a:lnTo>
                  <a:lnTo>
                    <a:pt x="5491328" y="2139425"/>
                  </a:lnTo>
                  <a:lnTo>
                    <a:pt x="5504365" y="2090515"/>
                  </a:lnTo>
                  <a:lnTo>
                    <a:pt x="5517891" y="2041738"/>
                  </a:lnTo>
                  <a:lnTo>
                    <a:pt x="5531903" y="1993098"/>
                  </a:lnTo>
                  <a:lnTo>
                    <a:pt x="5546399" y="1944599"/>
                  </a:lnTo>
                  <a:lnTo>
                    <a:pt x="5561379" y="1896246"/>
                  </a:lnTo>
                  <a:lnTo>
                    <a:pt x="5576841" y="1848043"/>
                  </a:lnTo>
                  <a:lnTo>
                    <a:pt x="5592783" y="1799994"/>
                  </a:lnTo>
                  <a:lnTo>
                    <a:pt x="5609204" y="1752103"/>
                  </a:lnTo>
                  <a:lnTo>
                    <a:pt x="5626103" y="1704375"/>
                  </a:lnTo>
                  <a:lnTo>
                    <a:pt x="5643477" y="1656813"/>
                  </a:lnTo>
                  <a:lnTo>
                    <a:pt x="5661326" y="1609423"/>
                  </a:lnTo>
                  <a:lnTo>
                    <a:pt x="5679648" y="1562208"/>
                  </a:lnTo>
                  <a:lnTo>
                    <a:pt x="5698441" y="1515172"/>
                  </a:lnTo>
                  <a:lnTo>
                    <a:pt x="5717704" y="1468320"/>
                  </a:lnTo>
                  <a:lnTo>
                    <a:pt x="5737436" y="1421656"/>
                  </a:lnTo>
                  <a:lnTo>
                    <a:pt x="5757635" y="1375185"/>
                  </a:lnTo>
                  <a:lnTo>
                    <a:pt x="5778299" y="1328910"/>
                  </a:lnTo>
                  <a:lnTo>
                    <a:pt x="5799427" y="1282835"/>
                  </a:lnTo>
                  <a:lnTo>
                    <a:pt x="5821018" y="1236966"/>
                  </a:lnTo>
                  <a:lnTo>
                    <a:pt x="5843070" y="1191306"/>
                  </a:lnTo>
                  <a:lnTo>
                    <a:pt x="5865581" y="1145859"/>
                  </a:lnTo>
                  <a:lnTo>
                    <a:pt x="5888551" y="1100630"/>
                  </a:lnTo>
                  <a:lnTo>
                    <a:pt x="5911977" y="1055624"/>
                  </a:lnTo>
                  <a:lnTo>
                    <a:pt x="5935437" y="1011731"/>
                  </a:lnTo>
                  <a:lnTo>
                    <a:pt x="5959333" y="968068"/>
                  </a:lnTo>
                  <a:lnTo>
                    <a:pt x="5983663" y="924638"/>
                  </a:lnTo>
                  <a:lnTo>
                    <a:pt x="6008423" y="881444"/>
                  </a:lnTo>
                  <a:lnTo>
                    <a:pt x="6033609" y="838491"/>
                  </a:lnTo>
                  <a:lnTo>
                    <a:pt x="6059219" y="795781"/>
                  </a:lnTo>
                  <a:lnTo>
                    <a:pt x="6085248" y="753319"/>
                  </a:lnTo>
                  <a:lnTo>
                    <a:pt x="6111695" y="711108"/>
                  </a:lnTo>
                  <a:lnTo>
                    <a:pt x="6138555" y="669152"/>
                  </a:lnTo>
                  <a:lnTo>
                    <a:pt x="6165825" y="627455"/>
                  </a:lnTo>
                  <a:lnTo>
                    <a:pt x="6193503" y="586020"/>
                  </a:lnTo>
                  <a:lnTo>
                    <a:pt x="6221584" y="544851"/>
                  </a:lnTo>
                  <a:lnTo>
                    <a:pt x="6250066" y="503951"/>
                  </a:lnTo>
                  <a:lnTo>
                    <a:pt x="6278946" y="463325"/>
                  </a:lnTo>
                  <a:lnTo>
                    <a:pt x="6308219" y="422976"/>
                  </a:lnTo>
                  <a:lnTo>
                    <a:pt x="6337884" y="382908"/>
                  </a:lnTo>
                  <a:lnTo>
                    <a:pt x="6367935" y="343124"/>
                  </a:lnTo>
                  <a:lnTo>
                    <a:pt x="6398372" y="303628"/>
                  </a:lnTo>
                  <a:lnTo>
                    <a:pt x="6429189" y="264424"/>
                  </a:lnTo>
                  <a:lnTo>
                    <a:pt x="6460384" y="225516"/>
                  </a:lnTo>
                  <a:lnTo>
                    <a:pt x="6491954" y="186906"/>
                  </a:lnTo>
                  <a:lnTo>
                    <a:pt x="6523895" y="148600"/>
                  </a:lnTo>
                  <a:lnTo>
                    <a:pt x="6556204" y="110600"/>
                  </a:lnTo>
                  <a:lnTo>
                    <a:pt x="6588878" y="72910"/>
                  </a:lnTo>
                  <a:lnTo>
                    <a:pt x="6621914" y="35534"/>
                  </a:lnTo>
                  <a:lnTo>
                    <a:pt x="6653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7464" y="0"/>
              <a:ext cx="1728216" cy="68579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48" y="824483"/>
              <a:ext cx="4011167" cy="6263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41380" y="0"/>
              <a:ext cx="1150619" cy="16596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" y="2659379"/>
              <a:ext cx="140208" cy="1386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5632" y="2659379"/>
              <a:ext cx="138684" cy="1386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1100" y="2659379"/>
              <a:ext cx="138684" cy="1386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6567" y="2659379"/>
              <a:ext cx="138683" cy="1386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0248" y="4392167"/>
              <a:ext cx="2425065" cy="0"/>
            </a:xfrm>
            <a:custGeom>
              <a:avLst/>
              <a:gdLst/>
              <a:ahLst/>
              <a:cxnLst/>
              <a:rect l="l" t="t" r="r" b="b"/>
              <a:pathLst>
                <a:path w="2425065">
                  <a:moveTo>
                    <a:pt x="0" y="0"/>
                  </a:moveTo>
                  <a:lnTo>
                    <a:pt x="2424684" y="0"/>
                  </a:lnTo>
                </a:path>
              </a:pathLst>
            </a:custGeom>
            <a:ln w="6096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5051" y="3059633"/>
            <a:ext cx="456120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25" dirty="0">
                <a:latin typeface="Candara"/>
                <a:cs typeface="Candara"/>
              </a:rPr>
              <a:t>Project Charter /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25" dirty="0">
                <a:latin typeface="Candara"/>
                <a:cs typeface="Candara"/>
              </a:rPr>
              <a:t>Kick-off</a:t>
            </a:r>
            <a:endParaRPr sz="3600" dirty="0">
              <a:latin typeface="Candara"/>
              <a:cs typeface="Candar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736" y="4568444"/>
            <a:ext cx="3021965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i="1" dirty="0">
                <a:solidFill>
                  <a:srgbClr val="252525"/>
                </a:solidFill>
                <a:latin typeface="Candara"/>
                <a:cs typeface="Candara"/>
              </a:rPr>
              <a:t>Project Name:&lt;&gt;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i="1" dirty="0">
                <a:solidFill>
                  <a:srgbClr val="252525"/>
                </a:solidFill>
                <a:latin typeface="Candara"/>
                <a:cs typeface="Candara"/>
              </a:rPr>
              <a:t>Client Name: &lt;&gt;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i="1" dirty="0">
                <a:solidFill>
                  <a:srgbClr val="252525"/>
                </a:solidFill>
                <a:latin typeface="Candara"/>
                <a:cs typeface="Candara"/>
              </a:rPr>
              <a:t>Vertical Name:&lt;&gt;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i="1" dirty="0">
                <a:solidFill>
                  <a:srgbClr val="252525"/>
                </a:solidFill>
                <a:latin typeface="Candara"/>
                <a:cs typeface="Candara"/>
              </a:rPr>
              <a:t>Project Manager : &lt;&gt;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i="1" dirty="0">
                <a:solidFill>
                  <a:srgbClr val="252525"/>
                </a:solidFill>
                <a:latin typeface="Candara"/>
                <a:cs typeface="Candara"/>
              </a:rPr>
              <a:t>Delivery Manager :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1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BF7C9-6425-BAE2-FAA4-659BFD407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979798"/>
              </p:ext>
            </p:extLst>
          </p:nvPr>
        </p:nvGraphicFramePr>
        <p:xfrm>
          <a:off x="425581" y="1050253"/>
          <a:ext cx="11135984" cy="4740945"/>
        </p:xfrm>
        <a:graphic>
          <a:graphicData uri="http://schemas.openxmlformats.org/drawingml/2006/table">
            <a:tbl>
              <a:tblPr firstRow="1" bandRow="1" bandCol="1">
                <a:tableStyleId>{5A111915-BE36-4E01-A7E5-04B1672EAD32}</a:tableStyleId>
              </a:tblPr>
              <a:tblGrid>
                <a:gridCol w="2783996">
                  <a:extLst>
                    <a:ext uri="{9D8B030D-6E8A-4147-A177-3AD203B41FA5}">
                      <a16:colId xmlns:a16="http://schemas.microsoft.com/office/drawing/2014/main" val="2873254596"/>
                    </a:ext>
                  </a:extLst>
                </a:gridCol>
                <a:gridCol w="2783996">
                  <a:extLst>
                    <a:ext uri="{9D8B030D-6E8A-4147-A177-3AD203B41FA5}">
                      <a16:colId xmlns:a16="http://schemas.microsoft.com/office/drawing/2014/main" val="1317040013"/>
                    </a:ext>
                  </a:extLst>
                </a:gridCol>
                <a:gridCol w="2783996">
                  <a:extLst>
                    <a:ext uri="{9D8B030D-6E8A-4147-A177-3AD203B41FA5}">
                      <a16:colId xmlns:a16="http://schemas.microsoft.com/office/drawing/2014/main" val="4071901394"/>
                    </a:ext>
                  </a:extLst>
                </a:gridCol>
                <a:gridCol w="2783996">
                  <a:extLst>
                    <a:ext uri="{9D8B030D-6E8A-4147-A177-3AD203B41FA5}">
                      <a16:colId xmlns:a16="http://schemas.microsoft.com/office/drawing/2014/main" val="3890172195"/>
                    </a:ext>
                  </a:extLst>
                </a:gridCol>
              </a:tblGrid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Team Member Name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Role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Full-Time (FT) / Part-Time (PT)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Remarks</a:t>
                      </a: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2935792307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4101986166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594807129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956885530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8014043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826039499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65971610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520778400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190754281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2390958636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IN" sz="1200" dirty="0"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62685645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D04A46-B3C2-6533-D6BB-15C718BC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3" y="157735"/>
            <a:ext cx="10958829" cy="461665"/>
          </a:xfrm>
        </p:spPr>
        <p:txBody>
          <a:bodyPr/>
          <a:lstStyle/>
          <a:p>
            <a:r>
              <a:rPr lang="en-US" dirty="0"/>
              <a:t>Project Team – Roles (FT &amp; PT / Onsite &amp; Offshore)</a:t>
            </a:r>
            <a:endParaRPr lang="en-IN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5B536A9-410B-C4AE-A04B-AA5323131004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F061712-2260-1E94-C933-9DE0AD90183E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7323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89D3-B231-9732-EB94-04FB7684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3" y="157735"/>
            <a:ext cx="10958829" cy="461665"/>
          </a:xfrm>
        </p:spPr>
        <p:txBody>
          <a:bodyPr/>
          <a:lstStyle/>
          <a:p>
            <a:r>
              <a:rPr lang="en-US" dirty="0"/>
              <a:t>Project Approach – Phases and Major Activities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F199-6CC1-49E1-04B0-6C1A07BC8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4F75253-1C0C-A31F-8627-7DA6E7383F69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8538762-C922-1819-ECD9-B0D8EF40575A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9503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89D3-B231-9732-EB94-04FB7684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3" y="157735"/>
            <a:ext cx="10958829" cy="461665"/>
          </a:xfrm>
        </p:spPr>
        <p:txBody>
          <a:bodyPr/>
          <a:lstStyle/>
          <a:p>
            <a:r>
              <a:rPr lang="en-US" dirty="0"/>
              <a:t>Project Approach – Acceptance Criteria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F199-6CC1-49E1-04B0-6C1A07BC8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4F75253-1C0C-A31F-8627-7DA6E7383F69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8538762-C922-1819-ECD9-B0D8EF40575A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9036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BF7C9-6425-BAE2-FAA4-659BFD407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816746"/>
              </p:ext>
            </p:extLst>
          </p:nvPr>
        </p:nvGraphicFramePr>
        <p:xfrm>
          <a:off x="425581" y="1050253"/>
          <a:ext cx="11135984" cy="4828120"/>
        </p:xfrm>
        <a:graphic>
          <a:graphicData uri="http://schemas.openxmlformats.org/drawingml/2006/table">
            <a:tbl>
              <a:tblPr firstRow="1" bandRow="1" bandCol="1">
                <a:tableStyleId>{5A111915-BE36-4E01-A7E5-04B1672EAD32}</a:tableStyleId>
              </a:tblPr>
              <a:tblGrid>
                <a:gridCol w="1391998">
                  <a:extLst>
                    <a:ext uri="{9D8B030D-6E8A-4147-A177-3AD203B41FA5}">
                      <a16:colId xmlns:a16="http://schemas.microsoft.com/office/drawing/2014/main" val="2873254596"/>
                    </a:ext>
                  </a:extLst>
                </a:gridCol>
                <a:gridCol w="1391998">
                  <a:extLst>
                    <a:ext uri="{9D8B030D-6E8A-4147-A177-3AD203B41FA5}">
                      <a16:colId xmlns:a16="http://schemas.microsoft.com/office/drawing/2014/main" val="2790141309"/>
                    </a:ext>
                  </a:extLst>
                </a:gridCol>
                <a:gridCol w="1391998">
                  <a:extLst>
                    <a:ext uri="{9D8B030D-6E8A-4147-A177-3AD203B41FA5}">
                      <a16:colId xmlns:a16="http://schemas.microsoft.com/office/drawing/2014/main" val="3352524006"/>
                    </a:ext>
                  </a:extLst>
                </a:gridCol>
                <a:gridCol w="1391998">
                  <a:extLst>
                    <a:ext uri="{9D8B030D-6E8A-4147-A177-3AD203B41FA5}">
                      <a16:colId xmlns:a16="http://schemas.microsoft.com/office/drawing/2014/main" val="4032762677"/>
                    </a:ext>
                  </a:extLst>
                </a:gridCol>
                <a:gridCol w="1391998">
                  <a:extLst>
                    <a:ext uri="{9D8B030D-6E8A-4147-A177-3AD203B41FA5}">
                      <a16:colId xmlns:a16="http://schemas.microsoft.com/office/drawing/2014/main" val="2824380667"/>
                    </a:ext>
                  </a:extLst>
                </a:gridCol>
                <a:gridCol w="1391998">
                  <a:extLst>
                    <a:ext uri="{9D8B030D-6E8A-4147-A177-3AD203B41FA5}">
                      <a16:colId xmlns:a16="http://schemas.microsoft.com/office/drawing/2014/main" val="1317040013"/>
                    </a:ext>
                  </a:extLst>
                </a:gridCol>
                <a:gridCol w="1391998">
                  <a:extLst>
                    <a:ext uri="{9D8B030D-6E8A-4147-A177-3AD203B41FA5}">
                      <a16:colId xmlns:a16="http://schemas.microsoft.com/office/drawing/2014/main" val="4071901394"/>
                    </a:ext>
                  </a:extLst>
                </a:gridCol>
                <a:gridCol w="1391998">
                  <a:extLst>
                    <a:ext uri="{9D8B030D-6E8A-4147-A177-3AD203B41FA5}">
                      <a16:colId xmlns:a16="http://schemas.microsoft.com/office/drawing/2014/main" val="3890172195"/>
                    </a:ext>
                  </a:extLst>
                </a:gridCol>
              </a:tblGrid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Risk Description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Probability (A)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Impact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Mitigation Actions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At what phase?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Severity (B)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Risk Identified by?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Expected Value (A*B)</a:t>
                      </a: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2935792307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4101986166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594807129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956885530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8014043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826039499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65971610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520778400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190754281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2390958636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IN" sz="1200" dirty="0"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62685645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D04A46-B3C2-6533-D6BB-15C718BC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3" y="157735"/>
            <a:ext cx="10958829" cy="461665"/>
          </a:xfrm>
        </p:spPr>
        <p:txBody>
          <a:bodyPr/>
          <a:lstStyle/>
          <a:p>
            <a:r>
              <a:rPr lang="en-US" dirty="0"/>
              <a:t>Project Risks</a:t>
            </a:r>
            <a:endParaRPr lang="en-IN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5B536A9-410B-C4AE-A04B-AA5323131004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F061712-2260-1E94-C933-9DE0AD90183E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8814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BF7C9-6425-BAE2-FAA4-659BFD407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365642"/>
              </p:ext>
            </p:extLst>
          </p:nvPr>
        </p:nvGraphicFramePr>
        <p:xfrm>
          <a:off x="425581" y="1050253"/>
          <a:ext cx="11135988" cy="4740945"/>
        </p:xfrm>
        <a:graphic>
          <a:graphicData uri="http://schemas.openxmlformats.org/drawingml/2006/table">
            <a:tbl>
              <a:tblPr firstRow="1" bandRow="1" bandCol="1">
                <a:tableStyleId>{5A111915-BE36-4E01-A7E5-04B1672EAD32}</a:tableStyleId>
              </a:tblPr>
              <a:tblGrid>
                <a:gridCol w="1855998">
                  <a:extLst>
                    <a:ext uri="{9D8B030D-6E8A-4147-A177-3AD203B41FA5}">
                      <a16:colId xmlns:a16="http://schemas.microsoft.com/office/drawing/2014/main" val="2873254596"/>
                    </a:ext>
                  </a:extLst>
                </a:gridCol>
                <a:gridCol w="1855998">
                  <a:extLst>
                    <a:ext uri="{9D8B030D-6E8A-4147-A177-3AD203B41FA5}">
                      <a16:colId xmlns:a16="http://schemas.microsoft.com/office/drawing/2014/main" val="899697011"/>
                    </a:ext>
                  </a:extLst>
                </a:gridCol>
                <a:gridCol w="1855998">
                  <a:extLst>
                    <a:ext uri="{9D8B030D-6E8A-4147-A177-3AD203B41FA5}">
                      <a16:colId xmlns:a16="http://schemas.microsoft.com/office/drawing/2014/main" val="694622758"/>
                    </a:ext>
                  </a:extLst>
                </a:gridCol>
                <a:gridCol w="1855998">
                  <a:extLst>
                    <a:ext uri="{9D8B030D-6E8A-4147-A177-3AD203B41FA5}">
                      <a16:colId xmlns:a16="http://schemas.microsoft.com/office/drawing/2014/main" val="1317040013"/>
                    </a:ext>
                  </a:extLst>
                </a:gridCol>
                <a:gridCol w="1855998">
                  <a:extLst>
                    <a:ext uri="{9D8B030D-6E8A-4147-A177-3AD203B41FA5}">
                      <a16:colId xmlns:a16="http://schemas.microsoft.com/office/drawing/2014/main" val="4071901394"/>
                    </a:ext>
                  </a:extLst>
                </a:gridCol>
                <a:gridCol w="1855998">
                  <a:extLst>
                    <a:ext uri="{9D8B030D-6E8A-4147-A177-3AD203B41FA5}">
                      <a16:colId xmlns:a16="http://schemas.microsoft.com/office/drawing/2014/main" val="3890172195"/>
                    </a:ext>
                  </a:extLst>
                </a:gridCol>
              </a:tblGrid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ID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Issues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Impact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Action Plan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Owner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Target Date</a:t>
                      </a: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2935792307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4101986166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594807129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956885530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8014043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826039499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65971610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520778400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190754281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2390958636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IN" sz="1200" dirty="0"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62685645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D04A46-B3C2-6533-D6BB-15C718BC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3" y="157735"/>
            <a:ext cx="10958829" cy="461665"/>
          </a:xfrm>
        </p:spPr>
        <p:txBody>
          <a:bodyPr/>
          <a:lstStyle/>
          <a:p>
            <a:r>
              <a:rPr lang="en-US" dirty="0"/>
              <a:t>Issues / Concerns / Road-blocks</a:t>
            </a:r>
            <a:endParaRPr lang="en-IN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5B536A9-410B-C4AE-A04B-AA5323131004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F061712-2260-1E94-C933-9DE0AD90183E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0370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89D3-B231-9732-EB94-04FB7684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3" y="157735"/>
            <a:ext cx="10958829" cy="461665"/>
          </a:xfrm>
        </p:spPr>
        <p:txBody>
          <a:bodyPr/>
          <a:lstStyle/>
          <a:p>
            <a:r>
              <a:rPr lang="en-US" dirty="0"/>
              <a:t>Governance &amp; Communication Plan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F199-6CC1-49E1-04B0-6C1A07BC8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4F75253-1C0C-A31F-8627-7DA6E7383F69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8538762-C922-1819-ECD9-B0D8EF40575A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0004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89D3-B231-9732-EB94-04FB7684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3" y="157735"/>
            <a:ext cx="10958829" cy="461665"/>
          </a:xfrm>
        </p:spPr>
        <p:txBody>
          <a:bodyPr/>
          <a:lstStyle/>
          <a:p>
            <a:r>
              <a:rPr lang="en-US" dirty="0"/>
              <a:t>Sign-off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F199-6CC1-49E1-04B0-6C1A07BC8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4F75253-1C0C-A31F-8627-7DA6E7383F69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8538762-C922-1819-ECD9-B0D8EF40575A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01086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89D3-B231-9732-EB94-04FB7684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3" y="157735"/>
            <a:ext cx="10958829" cy="461665"/>
          </a:xfrm>
        </p:spPr>
        <p:txBody>
          <a:bodyPr/>
          <a:lstStyle/>
          <a:p>
            <a:r>
              <a:rPr lang="en-US" dirty="0"/>
              <a:t>Expectations from GAVS Internal Stakeholders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F199-6CC1-49E1-04B0-6C1A07BC8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1" y="1050253"/>
            <a:ext cx="11200765" cy="3323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SDLC model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 Status Reporting – Format &amp; frequency agreed with Internal &amp; Client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Internal Audit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Process facilitation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Sec</a:t>
            </a:r>
            <a:endParaRPr lang="en-IN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4F75253-1C0C-A31F-8627-7DA6E7383F69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8538762-C922-1819-ECD9-B0D8EF40575A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4300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50279" y="0"/>
            <a:ext cx="6141720" cy="6858000"/>
            <a:chOff x="6050279" y="0"/>
            <a:chExt cx="61417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80291" y="0"/>
              <a:ext cx="711707" cy="10241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0279" y="0"/>
              <a:ext cx="6141720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80291" y="0"/>
              <a:ext cx="711707" cy="102412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84502" y="4893945"/>
            <a:ext cx="30429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solidFill>
                  <a:srgbClr val="283371"/>
                </a:solidFill>
                <a:latin typeface="Arial"/>
                <a:cs typeface="Arial"/>
                <a:hlinkClick r:id="rId4"/>
              </a:rPr>
              <a:t>www.gslab.com</a:t>
            </a:r>
            <a:r>
              <a:rPr sz="1400" b="1" spc="265" dirty="0">
                <a:solidFill>
                  <a:srgbClr val="28337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83371"/>
                </a:solidFill>
                <a:latin typeface="Arial"/>
                <a:cs typeface="Arial"/>
              </a:rPr>
              <a:t>|</a:t>
            </a:r>
            <a:r>
              <a:rPr sz="1400" b="1" spc="290" dirty="0">
                <a:solidFill>
                  <a:srgbClr val="283371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83371"/>
                </a:solidFill>
                <a:latin typeface="Arial"/>
                <a:cs typeface="Arial"/>
                <a:hlinkClick r:id="rId5"/>
              </a:rPr>
              <a:t>www.gavstech.com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45742" y="2596133"/>
            <a:ext cx="2522220" cy="0"/>
          </a:xfrm>
          <a:custGeom>
            <a:avLst/>
            <a:gdLst/>
            <a:ahLst/>
            <a:cxnLst/>
            <a:rect l="l" t="t" r="r" b="b"/>
            <a:pathLst>
              <a:path w="2522220">
                <a:moveTo>
                  <a:pt x="0" y="0"/>
                </a:moveTo>
                <a:lnTo>
                  <a:pt x="2521966" y="0"/>
                </a:lnTo>
              </a:path>
            </a:pathLst>
          </a:custGeom>
          <a:ln w="2895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0533" y="5923889"/>
            <a:ext cx="3672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83371"/>
                </a:solidFill>
                <a:latin typeface="Segoe UI"/>
                <a:cs typeface="Segoe UI"/>
              </a:rPr>
              <a:t>Copyright</a:t>
            </a:r>
            <a:r>
              <a:rPr sz="1200" spc="-60" dirty="0">
                <a:solidFill>
                  <a:srgbClr val="2833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83371"/>
                </a:solidFill>
                <a:latin typeface="Segoe UI"/>
                <a:cs typeface="Segoe UI"/>
              </a:rPr>
              <a:t>©</a:t>
            </a:r>
            <a:r>
              <a:rPr sz="1200" spc="-20" dirty="0">
                <a:solidFill>
                  <a:srgbClr val="2833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83371"/>
                </a:solidFill>
                <a:latin typeface="Segoe UI"/>
                <a:cs typeface="Segoe UI"/>
              </a:rPr>
              <a:t>2022 GS</a:t>
            </a:r>
            <a:r>
              <a:rPr sz="1200" spc="-15" dirty="0">
                <a:solidFill>
                  <a:srgbClr val="2833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83371"/>
                </a:solidFill>
                <a:latin typeface="Segoe UI"/>
                <a:cs typeface="Segoe UI"/>
              </a:rPr>
              <a:t>Lab</a:t>
            </a:r>
            <a:r>
              <a:rPr sz="1200" spc="-25" dirty="0">
                <a:solidFill>
                  <a:srgbClr val="2833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83371"/>
                </a:solidFill>
                <a:latin typeface="Segoe UI"/>
                <a:cs typeface="Segoe UI"/>
              </a:rPr>
              <a:t>and</a:t>
            </a:r>
            <a:r>
              <a:rPr sz="1200" spc="-10" dirty="0">
                <a:solidFill>
                  <a:srgbClr val="2833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83371"/>
                </a:solidFill>
                <a:latin typeface="Segoe UI"/>
                <a:cs typeface="Segoe UI"/>
              </a:rPr>
              <a:t>/</a:t>
            </a:r>
            <a:r>
              <a:rPr sz="1200" spc="-20" dirty="0">
                <a:solidFill>
                  <a:srgbClr val="2833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83371"/>
                </a:solidFill>
                <a:latin typeface="Segoe UI"/>
                <a:cs typeface="Segoe UI"/>
              </a:rPr>
              <a:t>or</a:t>
            </a:r>
            <a:r>
              <a:rPr sz="1200" spc="-30" dirty="0">
                <a:solidFill>
                  <a:srgbClr val="283371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283371"/>
                </a:solidFill>
                <a:latin typeface="Segoe UI"/>
                <a:cs typeface="Segoe UI"/>
              </a:rPr>
              <a:t>GAVS</a:t>
            </a:r>
            <a:r>
              <a:rPr sz="1200" spc="-20" dirty="0">
                <a:solidFill>
                  <a:srgbClr val="2833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83371"/>
                </a:solidFill>
                <a:latin typeface="Segoe UI"/>
                <a:cs typeface="Segoe UI"/>
              </a:rPr>
              <a:t>as</a:t>
            </a:r>
            <a:r>
              <a:rPr sz="1200" spc="-10" dirty="0">
                <a:solidFill>
                  <a:srgbClr val="283371"/>
                </a:solidFill>
                <a:latin typeface="Segoe UI"/>
                <a:cs typeface="Segoe UI"/>
              </a:rPr>
              <a:t> applicable.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283371"/>
                </a:solidFill>
                <a:latin typeface="Segoe UI"/>
                <a:cs typeface="Segoe UI"/>
              </a:rPr>
              <a:t>All</a:t>
            </a:r>
            <a:r>
              <a:rPr sz="1200" spc="-10" dirty="0">
                <a:solidFill>
                  <a:srgbClr val="283371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283371"/>
                </a:solidFill>
                <a:latin typeface="Segoe UI"/>
                <a:cs typeface="Segoe UI"/>
              </a:rPr>
              <a:t>rights</a:t>
            </a:r>
            <a:r>
              <a:rPr sz="1200" spc="-10" dirty="0">
                <a:solidFill>
                  <a:srgbClr val="283371"/>
                </a:solidFill>
                <a:latin typeface="Segoe UI"/>
                <a:cs typeface="Segoe UI"/>
              </a:rPr>
              <a:t> reserved.</a:t>
            </a:r>
            <a:endParaRPr sz="1200">
              <a:latin typeface="Segoe UI"/>
              <a:cs typeface="Segoe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76" y="3428563"/>
            <a:ext cx="4335626" cy="70196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62783" y="472440"/>
            <a:ext cx="138684" cy="1402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78251" y="472440"/>
            <a:ext cx="138684" cy="1402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95244" y="472440"/>
            <a:ext cx="138683" cy="14020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10711" y="472440"/>
            <a:ext cx="138684" cy="14020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961514" y="937005"/>
            <a:ext cx="20878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 marR="61594" algn="ctr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solidFill>
                  <a:srgbClr val="283371"/>
                </a:solidFill>
                <a:latin typeface="Arial"/>
                <a:cs typeface="Arial"/>
              </a:rPr>
              <a:t>For</a:t>
            </a:r>
            <a:r>
              <a:rPr sz="1600" b="1" spc="-60" dirty="0">
                <a:solidFill>
                  <a:srgbClr val="283371"/>
                </a:solidFill>
                <a:latin typeface="Arial"/>
                <a:cs typeface="Arial"/>
              </a:rPr>
              <a:t> more</a:t>
            </a:r>
            <a:r>
              <a:rPr sz="1600" b="1" spc="-50" dirty="0">
                <a:solidFill>
                  <a:srgbClr val="283371"/>
                </a:solidFill>
                <a:latin typeface="Arial"/>
                <a:cs typeface="Arial"/>
              </a:rPr>
              <a:t> </a:t>
            </a:r>
            <a:r>
              <a:rPr sz="1600" b="1" spc="-75" dirty="0">
                <a:solidFill>
                  <a:srgbClr val="283371"/>
                </a:solidFill>
                <a:latin typeface="Arial"/>
                <a:cs typeface="Arial"/>
              </a:rPr>
              <a:t>information, </a:t>
            </a:r>
            <a:r>
              <a:rPr sz="1600" b="1" spc="-70" dirty="0">
                <a:solidFill>
                  <a:srgbClr val="283371"/>
                </a:solidFill>
                <a:latin typeface="Arial"/>
                <a:cs typeface="Arial"/>
              </a:rPr>
              <a:t>write</a:t>
            </a:r>
            <a:r>
              <a:rPr sz="1600" b="1" spc="-25" dirty="0">
                <a:solidFill>
                  <a:srgbClr val="283371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283371"/>
                </a:solidFill>
                <a:latin typeface="Arial"/>
                <a:cs typeface="Arial"/>
              </a:rPr>
              <a:t>to</a:t>
            </a:r>
            <a:r>
              <a:rPr sz="1600" b="1" spc="-15" dirty="0">
                <a:solidFill>
                  <a:srgbClr val="283371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283371"/>
                </a:solidFill>
                <a:latin typeface="Arial"/>
                <a:cs typeface="Arial"/>
              </a:rPr>
              <a:t>us</a:t>
            </a:r>
            <a:r>
              <a:rPr sz="1600" b="1" spc="-15" dirty="0">
                <a:solidFill>
                  <a:srgbClr val="283371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283371"/>
                </a:solidFill>
                <a:latin typeface="Arial"/>
                <a:cs typeface="Arial"/>
              </a:rPr>
              <a:t>at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283371"/>
                </a:solidFill>
                <a:latin typeface="Arial"/>
                <a:cs typeface="Arial"/>
                <a:hlinkClick r:id="rId11"/>
              </a:rPr>
              <a:t>info@gslab.com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65" dirty="0">
                <a:solidFill>
                  <a:srgbClr val="283371"/>
                </a:solidFill>
                <a:latin typeface="Arial"/>
                <a:cs typeface="Arial"/>
                <a:hlinkClick r:id="rId12"/>
              </a:rPr>
              <a:t>inquiry@gavstech.com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A866C3-4739-909F-4307-52303CEA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Client and Business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2295AB-5A5E-4665-1B73-DD965FC51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1" y="1050253"/>
            <a:ext cx="11200765" cy="11079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Case</a:t>
            </a:r>
          </a:p>
          <a:p>
            <a:endParaRPr lang="en-IN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A807A56C-3C28-FD59-3A6A-17D6086432FA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E6B0AF4-D532-FA68-727C-C2D363AAD1B0}"/>
              </a:ext>
            </a:extLst>
          </p:cNvPr>
          <p:cNvSpPr txBox="1"/>
          <p:nvPr/>
        </p:nvSpPr>
        <p:spPr>
          <a:xfrm>
            <a:off x="11167364" y="6431076"/>
            <a:ext cx="1079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Segoe UI"/>
                <a:cs typeface="Segoe UI"/>
              </a:rPr>
              <a:t>2</a:t>
            </a:r>
            <a:endParaRPr sz="12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C6DB6F4-CFA8-B83A-80D4-CC700AA9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4" y="157735"/>
            <a:ext cx="6647180" cy="461665"/>
          </a:xfrm>
        </p:spPr>
        <p:txBody>
          <a:bodyPr/>
          <a:lstStyle/>
          <a:p>
            <a:r>
              <a:rPr lang="en-US" dirty="0"/>
              <a:t>Project Charter</a:t>
            </a:r>
            <a:endParaRPr lang="en-IN" dirty="0"/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4F668056-C01F-84BA-E1A6-8D858C8D3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109430"/>
              </p:ext>
            </p:extLst>
          </p:nvPr>
        </p:nvGraphicFramePr>
        <p:xfrm>
          <a:off x="345018" y="922667"/>
          <a:ext cx="11501964" cy="5534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994">
                  <a:extLst>
                    <a:ext uri="{9D8B030D-6E8A-4147-A177-3AD203B41FA5}">
                      <a16:colId xmlns:a16="http://schemas.microsoft.com/office/drawing/2014/main" val="2096129289"/>
                    </a:ext>
                  </a:extLst>
                </a:gridCol>
                <a:gridCol w="1916994">
                  <a:extLst>
                    <a:ext uri="{9D8B030D-6E8A-4147-A177-3AD203B41FA5}">
                      <a16:colId xmlns:a16="http://schemas.microsoft.com/office/drawing/2014/main" val="188042777"/>
                    </a:ext>
                  </a:extLst>
                </a:gridCol>
                <a:gridCol w="1916994">
                  <a:extLst>
                    <a:ext uri="{9D8B030D-6E8A-4147-A177-3AD203B41FA5}">
                      <a16:colId xmlns:a16="http://schemas.microsoft.com/office/drawing/2014/main" val="1845594797"/>
                    </a:ext>
                  </a:extLst>
                </a:gridCol>
                <a:gridCol w="1916994">
                  <a:extLst>
                    <a:ext uri="{9D8B030D-6E8A-4147-A177-3AD203B41FA5}">
                      <a16:colId xmlns:a16="http://schemas.microsoft.com/office/drawing/2014/main" val="4235842639"/>
                    </a:ext>
                  </a:extLst>
                </a:gridCol>
                <a:gridCol w="1916994">
                  <a:extLst>
                    <a:ext uri="{9D8B030D-6E8A-4147-A177-3AD203B41FA5}">
                      <a16:colId xmlns:a16="http://schemas.microsoft.com/office/drawing/2014/main" val="1254859641"/>
                    </a:ext>
                  </a:extLst>
                </a:gridCol>
                <a:gridCol w="1916994">
                  <a:extLst>
                    <a:ext uri="{9D8B030D-6E8A-4147-A177-3AD203B41FA5}">
                      <a16:colId xmlns:a16="http://schemas.microsoft.com/office/drawing/2014/main" val="227349695"/>
                    </a:ext>
                  </a:extLst>
                </a:gridCol>
              </a:tblGrid>
              <a:tr h="307467">
                <a:tc>
                  <a:txBody>
                    <a:bodyPr/>
                    <a:lstStyle/>
                    <a:p>
                      <a:r>
                        <a:rPr lang="en-IN" sz="1200" b="1" dirty="0"/>
                        <a:t>Project Title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/>
                        <a:t>Project Manager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230492"/>
                  </a:ext>
                </a:extLst>
              </a:tr>
              <a:tr h="307467">
                <a:tc>
                  <a:txBody>
                    <a:bodyPr/>
                    <a:lstStyle/>
                    <a:p>
                      <a:r>
                        <a:rPr lang="en-IN" sz="1200" b="1" dirty="0"/>
                        <a:t>Project Start Date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/>
                        <a:t>Project End Date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/>
                        <a:t>Project Sponsor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74108"/>
                  </a:ext>
                </a:extLst>
              </a:tr>
              <a:tr h="307467">
                <a:tc gridSpan="6">
                  <a:txBody>
                    <a:bodyPr/>
                    <a:lstStyle/>
                    <a:p>
                      <a:pPr algn="ctr"/>
                      <a:r>
                        <a:rPr lang="en-IN" sz="1400" b="1" dirty="0"/>
                        <a:t>Business Need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891810"/>
                  </a:ext>
                </a:extLst>
              </a:tr>
              <a:tr h="307467">
                <a:tc gridSpan="6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42935"/>
                  </a:ext>
                </a:extLst>
              </a:tr>
              <a:tr h="30746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Project Scope</a:t>
                      </a:r>
                      <a:endParaRPr lang="en-IN" sz="12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  <a:r>
                        <a:rPr lang="en-US" sz="1200" b="1" dirty="0"/>
                        <a:t>eliverables</a:t>
                      </a:r>
                      <a:endParaRPr lang="en-IN" sz="12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550530"/>
                  </a:ext>
                </a:extLst>
              </a:tr>
              <a:tr h="307467">
                <a:tc gridSpan="3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94055"/>
                  </a:ext>
                </a:extLst>
              </a:tr>
              <a:tr h="30746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Risks and Issues</a:t>
                      </a:r>
                      <a:endParaRPr lang="en-IN" sz="12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Assumptions / Dependencies</a:t>
                      </a:r>
                      <a:endParaRPr lang="en-IN" sz="12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755006"/>
                  </a:ext>
                </a:extLst>
              </a:tr>
              <a:tr h="307467">
                <a:tc gridSpan="3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590191"/>
                  </a:ext>
                </a:extLst>
              </a:tr>
              <a:tr h="307467"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Financials</a:t>
                      </a:r>
                      <a:endParaRPr lang="en-IN" sz="12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393293"/>
                  </a:ext>
                </a:extLst>
              </a:tr>
              <a:tr h="307467">
                <a:tc gridSpan="6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238021"/>
                  </a:ext>
                </a:extLst>
              </a:tr>
              <a:tr h="307467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Milestones Schedule</a:t>
                      </a:r>
                      <a:endParaRPr lang="en-IN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601289"/>
                  </a:ext>
                </a:extLst>
              </a:tr>
              <a:tr h="3074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Milestone</a:t>
                      </a:r>
                      <a:endParaRPr lang="en-IN" sz="12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Target Completion Date</a:t>
                      </a:r>
                      <a:endParaRPr lang="en-IN" sz="12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Actual Date</a:t>
                      </a:r>
                      <a:endParaRPr lang="en-IN" sz="12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626253"/>
                  </a:ext>
                </a:extLst>
              </a:tr>
              <a:tr h="307467">
                <a:tc gridSpan="2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521450"/>
                  </a:ext>
                </a:extLst>
              </a:tr>
              <a:tr h="307467">
                <a:tc gridSpan="2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426158"/>
                  </a:ext>
                </a:extLst>
              </a:tr>
              <a:tr h="307467">
                <a:tc gridSpan="3">
                  <a:txBody>
                    <a:bodyPr/>
                    <a:lstStyle/>
                    <a:p>
                      <a:pPr algn="ctr"/>
                      <a:r>
                        <a:rPr lang="en-IN" sz="1200" b="1" dirty="0"/>
                        <a:t>Project Team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sz="1200" b="1" dirty="0"/>
                        <a:t>Approval / Review Committee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60487"/>
                  </a:ext>
                </a:extLst>
              </a:tr>
              <a:tr h="307467">
                <a:tc>
                  <a:txBody>
                    <a:bodyPr/>
                    <a:lstStyle/>
                    <a:p>
                      <a:r>
                        <a:rPr lang="en-IN" sz="1200" b="1" dirty="0"/>
                        <a:t>Project Manager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/>
                        <a:t>Sponsor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51466"/>
                  </a:ext>
                </a:extLst>
              </a:tr>
              <a:tr h="307467">
                <a:tc>
                  <a:txBody>
                    <a:bodyPr/>
                    <a:lstStyle/>
                    <a:p>
                      <a:r>
                        <a:rPr lang="en-IN" sz="1200" b="1" dirty="0"/>
                        <a:t>Project Lead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/>
                        <a:t>Customer Success Manager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08321"/>
                  </a:ext>
                </a:extLst>
              </a:tr>
              <a:tr h="307467">
                <a:tc>
                  <a:txBody>
                    <a:bodyPr/>
                    <a:lstStyle/>
                    <a:p>
                      <a:r>
                        <a:rPr lang="en-IN" sz="1200" b="1" dirty="0"/>
                        <a:t>Team Member(s)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/>
                        <a:t>Business Unit Head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5008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75C0-B62A-B60B-D333-B39152CA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4" y="157735"/>
            <a:ext cx="6647180" cy="461665"/>
          </a:xfrm>
        </p:spPr>
        <p:txBody>
          <a:bodyPr/>
          <a:lstStyle/>
          <a:p>
            <a:r>
              <a:rPr lang="en-US" dirty="0"/>
              <a:t>Project Objectives / Goals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2A385-4BD6-E9CD-708D-1522CF966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E57FA37-3919-43B3-B1CB-6E1181BBE096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6FD6B7D-A37D-50A6-6032-1451F118C66A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3519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7D77-8275-0916-6CBF-B27751D1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4" y="157735"/>
            <a:ext cx="6647180" cy="461665"/>
          </a:xfrm>
        </p:spPr>
        <p:txBody>
          <a:bodyPr/>
          <a:lstStyle/>
          <a:p>
            <a:r>
              <a:rPr lang="en-US" dirty="0"/>
              <a:t>Target Project Benefits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A60E0-34E4-372C-3190-481417C9A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5B8DA869-A661-2980-347B-F7B861CD17A3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2C6AAD1-A12F-08D0-7003-40F78349E0F5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9371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6137-A853-FA93-1E79-3DE3EEBC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4" y="157735"/>
            <a:ext cx="11075416" cy="923330"/>
          </a:xfrm>
        </p:spPr>
        <p:txBody>
          <a:bodyPr/>
          <a:lstStyle/>
          <a:p>
            <a:r>
              <a:rPr lang="en-US" dirty="0"/>
              <a:t>Project Scope (In-scope and Out-of-scope)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F6B64-20A9-994D-2A38-98E9178C9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191" y="1050253"/>
            <a:ext cx="11200765" cy="13849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Project Scope /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Project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Project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Success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D8FBB82-A9D2-27FF-8ACE-38171E5F8639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7306038-C51A-AFD8-A229-9E21F13CE0A9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0320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CDC6-DBDA-6E01-A18F-9642E320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3" y="157735"/>
            <a:ext cx="10958829" cy="461665"/>
          </a:xfrm>
        </p:spPr>
        <p:txBody>
          <a:bodyPr/>
          <a:lstStyle/>
          <a:p>
            <a:r>
              <a:rPr lang="en-US" dirty="0"/>
              <a:t>Deliverables / Milestones</a:t>
            </a:r>
            <a:endParaRPr lang="en-IN" dirty="0"/>
          </a:p>
        </p:txBody>
      </p:sp>
      <p:graphicFrame>
        <p:nvGraphicFramePr>
          <p:cNvPr id="4" name="Group 78">
            <a:extLst>
              <a:ext uri="{FF2B5EF4-FFF2-40B4-BE49-F238E27FC236}">
                <a16:creationId xmlns:a16="http://schemas.microsoft.com/office/drawing/2014/main" id="{E3A49645-03F4-F787-2790-8AE649D549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123045"/>
              </p:ext>
            </p:extLst>
          </p:nvPr>
        </p:nvGraphicFramePr>
        <p:xfrm>
          <a:off x="354583" y="1050253"/>
          <a:ext cx="11315704" cy="1414927"/>
        </p:xfrm>
        <a:graphic>
          <a:graphicData uri="http://schemas.openxmlformats.org/drawingml/2006/table">
            <a:tbl>
              <a:tblPr firstRow="1" bandRow="1" bandCol="1">
                <a:tableStyleId>{5A111915-BE36-4E01-A7E5-04B1672EAD32}</a:tableStyleId>
              </a:tblPr>
              <a:tblGrid>
                <a:gridCol w="4011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Deliverable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5" marB="457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Milestone / Date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5" marB="457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Responsibility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5" marB="4574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45" marB="457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45" marB="457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45" marB="4574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45" marB="457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45" marB="457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45" marB="4574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45" marB="457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45" marB="457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45" marB="4574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45" marB="457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45" marB="4574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45745" marB="4574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9163B44C-FF69-FF59-FF30-1DD480A94D70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DF6CB9D-F7A1-6A4D-DA9E-F1715BE5F3C8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5279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89D3-B231-9732-EB94-04FB7684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3" y="157735"/>
            <a:ext cx="10958829" cy="461665"/>
          </a:xfrm>
        </p:spPr>
        <p:txBody>
          <a:bodyPr/>
          <a:lstStyle/>
          <a:p>
            <a:r>
              <a:rPr lang="en-US" dirty="0"/>
              <a:t>Client – Key Stakeholders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F199-6CC1-49E1-04B0-6C1A07BC8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4F75253-1C0C-A31F-8627-7DA6E7383F69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8538762-C922-1819-ECD9-B0D8EF40575A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7274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BF7C9-6425-BAE2-FAA4-659BFD407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95118"/>
              </p:ext>
            </p:extLst>
          </p:nvPr>
        </p:nvGraphicFramePr>
        <p:xfrm>
          <a:off x="425581" y="1050253"/>
          <a:ext cx="11135984" cy="4767160"/>
        </p:xfrm>
        <a:graphic>
          <a:graphicData uri="http://schemas.openxmlformats.org/drawingml/2006/table">
            <a:tbl>
              <a:tblPr firstRow="1" bandRow="1" bandCol="1">
                <a:tableStyleId>{5A111915-BE36-4E01-A7E5-04B1672EAD32}</a:tableStyleId>
              </a:tblPr>
              <a:tblGrid>
                <a:gridCol w="4475209">
                  <a:extLst>
                    <a:ext uri="{9D8B030D-6E8A-4147-A177-3AD203B41FA5}">
                      <a16:colId xmlns:a16="http://schemas.microsoft.com/office/drawing/2014/main" val="2873254596"/>
                    </a:ext>
                  </a:extLst>
                </a:gridCol>
                <a:gridCol w="6660775">
                  <a:extLst>
                    <a:ext uri="{9D8B030D-6E8A-4147-A177-3AD203B41FA5}">
                      <a16:colId xmlns:a16="http://schemas.microsoft.com/office/drawing/2014/main" val="1317040013"/>
                    </a:ext>
                  </a:extLst>
                </a:gridCol>
              </a:tblGrid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Particular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Details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2935792307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Project Description / Name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4101986166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Planned Start Date 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594807129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Planned End Date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956885530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Size Estimation and type of size estimation (no of  fields, report tickets, tasks)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8014043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Effort Estimate in Person Hours / Person Months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826039499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IN" sz="1200" dirty="0"/>
                        <a:t>Method</a:t>
                      </a:r>
                      <a:r>
                        <a:rPr lang="en-IN" sz="1200" baseline="0" dirty="0"/>
                        <a:t>ology for Effort estimation</a:t>
                      </a:r>
                      <a:endParaRPr lang="en-I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65971610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IN" sz="1200" dirty="0"/>
                        <a:t>Estimated Cost – if required</a:t>
                      </a:r>
                      <a:endParaRPr lang="en-IN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520778400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Technology, Database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3190754281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Software's / Tools  and Hardware's Required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2390958636"/>
                  </a:ext>
                </a:extLst>
              </a:tr>
              <a:tr h="430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IN" sz="1200" dirty="0"/>
                        <a:t>Add any other items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62685645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D04A46-B3C2-6533-D6BB-15C718BC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3" y="157735"/>
            <a:ext cx="10958829" cy="461665"/>
          </a:xfrm>
        </p:spPr>
        <p:txBody>
          <a:bodyPr/>
          <a:lstStyle/>
          <a:p>
            <a:r>
              <a:rPr lang="en-US" dirty="0"/>
              <a:t>Project Overview</a:t>
            </a:r>
            <a:endParaRPr lang="en-IN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5B536A9-410B-C4AE-A04B-AA5323131004}"/>
              </a:ext>
            </a:extLst>
          </p:cNvPr>
          <p:cNvSpPr txBox="1"/>
          <p:nvPr/>
        </p:nvSpPr>
        <p:spPr>
          <a:xfrm>
            <a:off x="4228338" y="6455765"/>
            <a:ext cx="37363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Copyright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©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2022</a:t>
            </a:r>
            <a:r>
              <a:rPr sz="900" spc="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GS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Lab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and</a:t>
            </a:r>
            <a:r>
              <a:rPr sz="900" spc="-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/</a:t>
            </a:r>
            <a:r>
              <a:rPr sz="900" spc="-1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or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GAVS</a:t>
            </a:r>
            <a:r>
              <a:rPr sz="900" spc="-2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as applicable.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All</a:t>
            </a:r>
            <a:r>
              <a:rPr sz="900" spc="-2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252525"/>
                </a:solidFill>
                <a:latin typeface="Segoe UI"/>
                <a:cs typeface="Segoe UI"/>
              </a:rPr>
              <a:t>rights</a:t>
            </a:r>
            <a:r>
              <a:rPr sz="900" spc="5" dirty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252525"/>
                </a:solidFill>
                <a:latin typeface="Segoe UI"/>
                <a:cs typeface="Segoe UI"/>
              </a:rPr>
              <a:t>reserved.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F061712-2260-1E94-C933-9DE0AD90183E}"/>
              </a:ext>
            </a:extLst>
          </p:cNvPr>
          <p:cNvSpPr txBox="1"/>
          <p:nvPr/>
        </p:nvSpPr>
        <p:spPr>
          <a:xfrm>
            <a:off x="11167364" y="6431076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UI"/>
                <a:cs typeface="Segoe UI"/>
              </a:rPr>
              <a:t>3</a:t>
            </a:r>
            <a:endParaRPr sz="1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830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337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415BE39F0BD8408944F2E1441CC840" ma:contentTypeVersion="13" ma:contentTypeDescription="Create a new document." ma:contentTypeScope="" ma:versionID="c1e0189fdcdb66ed37dde95216db5ac3">
  <xsd:schema xmlns:xsd="http://www.w3.org/2001/XMLSchema" xmlns:xs="http://www.w3.org/2001/XMLSchema" xmlns:p="http://schemas.microsoft.com/office/2006/metadata/properties" xmlns:ns2="71f848c0-781d-4d81-9f20-93030eaa42a2" xmlns:ns3="4b6c6c79-5e28-4060-a92c-b99e8dcbf44d" targetNamespace="http://schemas.microsoft.com/office/2006/metadata/properties" ma:root="true" ma:fieldsID="25f3eb16ca25f81ee91c4112e35b0866" ns2:_="" ns3:_="">
    <xsd:import namespace="71f848c0-781d-4d81-9f20-93030eaa42a2"/>
    <xsd:import namespace="4b6c6c79-5e28-4060-a92c-b99e8dcbf4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eandTim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848c0-781d-4d81-9f20-93030eaa4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c3ea1a7-308e-4f58-813a-d316eb0497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ateandTime" ma:index="19" nillable="true" ma:displayName="Date and Time" ma:format="DateTime" ma:internalName="DateandTime">
      <xsd:simpleType>
        <xsd:restriction base="dms:DateTim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c6c79-5e28-4060-a92c-b99e8dcbf44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0c60cbe-5b5e-49f4-b369-3031971bf95e}" ma:internalName="TaxCatchAll" ma:showField="CatchAllData" ma:web="4b6c6c79-5e28-4060-a92c-b99e8dcbf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71f848c0-781d-4d81-9f20-93030eaa42a2" xsi:nil="true"/>
    <lcf76f155ced4ddcb4097134ff3c332f xmlns="71f848c0-781d-4d81-9f20-93030eaa42a2">
      <Terms xmlns="http://schemas.microsoft.com/office/infopath/2007/PartnerControls"/>
    </lcf76f155ced4ddcb4097134ff3c332f>
    <TaxCatchAll xmlns="4b6c6c79-5e28-4060-a92c-b99e8dcbf44d" xsi:nil="true"/>
  </documentManagement>
</p:properties>
</file>

<file path=customXml/itemProps1.xml><?xml version="1.0" encoding="utf-8"?>
<ds:datastoreItem xmlns:ds="http://schemas.openxmlformats.org/officeDocument/2006/customXml" ds:itemID="{A5D0872D-6852-478A-BF61-52C691A75DCB}"/>
</file>

<file path=customXml/itemProps2.xml><?xml version="1.0" encoding="utf-8"?>
<ds:datastoreItem xmlns:ds="http://schemas.openxmlformats.org/officeDocument/2006/customXml" ds:itemID="{6FEE1F7A-8EAD-4C45-A49E-12237EB0902D}"/>
</file>

<file path=customXml/itemProps3.xml><?xml version="1.0" encoding="utf-8"?>
<ds:datastoreItem xmlns:ds="http://schemas.openxmlformats.org/officeDocument/2006/customXml" ds:itemID="{2BD3CEFD-21FD-47A2-824B-5751B467473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622</Words>
  <Application>Microsoft Office PowerPoint</Application>
  <PresentationFormat>Widescreen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Candara</vt:lpstr>
      <vt:lpstr>Segoe UI</vt:lpstr>
      <vt:lpstr>Wingdings</vt:lpstr>
      <vt:lpstr>Office Theme</vt:lpstr>
      <vt:lpstr>PowerPoint Presentation</vt:lpstr>
      <vt:lpstr>About Client and Business</vt:lpstr>
      <vt:lpstr>Project Charter</vt:lpstr>
      <vt:lpstr>Project Objectives / Goals</vt:lpstr>
      <vt:lpstr>Target Project Benefits</vt:lpstr>
      <vt:lpstr>Project Scope (In-scope and Out-of-scope)</vt:lpstr>
      <vt:lpstr>Deliverables / Milestones</vt:lpstr>
      <vt:lpstr>Client – Key Stakeholders</vt:lpstr>
      <vt:lpstr>Project Overview</vt:lpstr>
      <vt:lpstr>Project Team – Roles (FT &amp; PT / Onsite &amp; Offshore)</vt:lpstr>
      <vt:lpstr>Project Approach – Phases and Major Activities</vt:lpstr>
      <vt:lpstr>Project Approach – Acceptance Criteria</vt:lpstr>
      <vt:lpstr>Project Risks</vt:lpstr>
      <vt:lpstr>Issues / Concerns / Road-blocks</vt:lpstr>
      <vt:lpstr>Governance &amp; Communication Plan</vt:lpstr>
      <vt:lpstr>Sign-off</vt:lpstr>
      <vt:lpstr>Expectations from GAVS Internal Stakeholders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Ops Review - &lt;BU&gt;</dc:title>
  <dc:creator>Gouri Mahendru</dc:creator>
  <cp:lastModifiedBy>Gouri Mahendru</cp:lastModifiedBy>
  <cp:revision>1</cp:revision>
  <dcterms:created xsi:type="dcterms:W3CDTF">2023-03-21T13:59:07Z</dcterms:created>
  <dcterms:modified xsi:type="dcterms:W3CDTF">2023-03-21T15:09:16Z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2023-03-21T00:00:00Z</vt:filetime>
  </property>
  <property fmtid="{D5CDD505-2E9C-101B-9397-08002B2CF9AE}" pid="5" name="Producer">
    <vt:lpwstr>Microsoft® PowerPoint® 2013</vt:lpwstr>
  </property>
  <property fmtid="{D5CDD505-2E9C-101B-9397-08002B2CF9AE}" pid="6" name="ContentTypeId">
    <vt:lpwstr>0x01010023415BE39F0BD8408944F2E1441CC840</vt:lpwstr>
  </property>
</Properties>
</file>