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346" r:id="rId2"/>
    <p:sldId id="354" r:id="rId3"/>
    <p:sldId id="383" r:id="rId4"/>
    <p:sldId id="392" r:id="rId5"/>
    <p:sldId id="356" r:id="rId6"/>
    <p:sldId id="369" r:id="rId7"/>
    <p:sldId id="370" r:id="rId8"/>
    <p:sldId id="371" r:id="rId9"/>
    <p:sldId id="373" r:id="rId10"/>
    <p:sldId id="363" r:id="rId11"/>
    <p:sldId id="389" r:id="rId12"/>
    <p:sldId id="374" r:id="rId13"/>
    <p:sldId id="375" r:id="rId14"/>
    <p:sldId id="376" r:id="rId15"/>
    <p:sldId id="384" r:id="rId16"/>
    <p:sldId id="366" r:id="rId17"/>
    <p:sldId id="365" r:id="rId18"/>
    <p:sldId id="379" r:id="rId19"/>
    <p:sldId id="395" r:id="rId20"/>
    <p:sldId id="381" r:id="rId21"/>
    <p:sldId id="380" r:id="rId22"/>
    <p:sldId id="391" r:id="rId23"/>
    <p:sldId id="396" r:id="rId24"/>
    <p:sldId id="385" r:id="rId25"/>
    <p:sldId id="382" r:id="rId26"/>
    <p:sldId id="367" r:id="rId27"/>
    <p:sldId id="386" r:id="rId28"/>
    <p:sldId id="387" r:id="rId29"/>
    <p:sldId id="388" r:id="rId30"/>
    <p:sldId id="393" r:id="rId31"/>
    <p:sldId id="394" r:id="rId32"/>
    <p:sldId id="347" r:id="rId33"/>
  </p:sldIdLst>
  <p:sldSz cx="9144000" cy="6858000" type="screen4x3"/>
  <p:notesSz cx="6858000" cy="91805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D60093"/>
    <a:srgbClr val="C7D9BD"/>
    <a:srgbClr val="99FFCC"/>
    <a:srgbClr val="FF6600"/>
    <a:srgbClr val="FFFFCC"/>
    <a:srgbClr val="5F5F5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5" autoAdjust="0"/>
    <p:restoredTop sz="91608" autoAdjust="0"/>
  </p:normalViewPr>
  <p:slideViewPr>
    <p:cSldViewPr>
      <p:cViewPr varScale="1">
        <p:scale>
          <a:sx n="74" d="100"/>
          <a:sy n="74" d="100"/>
        </p:scale>
        <p:origin x="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E54BC-E8ED-4FE3-8213-A7EBB46D35C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64EE8C7-7425-4CA1-949B-E2841CC1EBC6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Global Delivery Setup</a:t>
          </a:r>
          <a:endParaRPr lang="en-US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90414AB-788E-45E0-8598-94BA72DA114F}" type="parTrans" cxnId="{8C7BBBE0-5223-4B0E-A3AA-7C330C061C57}">
      <dgm:prSet/>
      <dgm:spPr/>
      <dgm:t>
        <a:bodyPr/>
        <a:lstStyle/>
        <a:p>
          <a:endParaRPr lang="en-US" sz="1200" b="1">
            <a:latin typeface="Verdana" pitchFamily="34" charset="0"/>
          </a:endParaRPr>
        </a:p>
      </dgm:t>
    </dgm:pt>
    <dgm:pt modelId="{D5122052-E233-423F-9A4F-C68F90AE1F26}" type="sibTrans" cxnId="{8C7BBBE0-5223-4B0E-A3AA-7C330C061C57}">
      <dgm:prSet/>
      <dgm:spPr/>
      <dgm:t>
        <a:bodyPr/>
        <a:lstStyle/>
        <a:p>
          <a:endParaRPr lang="en-US" sz="1200" b="1">
            <a:latin typeface="Verdana" pitchFamily="34" charset="0"/>
          </a:endParaRPr>
        </a:p>
      </dgm:t>
    </dgm:pt>
    <dgm:pt modelId="{85411CA5-BF25-4749-9911-67BC30DCB4CA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Transition application</a:t>
          </a:r>
          <a:endParaRPr lang="en-US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A7DD407-045D-4616-BCFD-74FB110F2050}" type="parTrans" cxnId="{9D5A78A1-AB3F-4E6D-BD8C-0D71F85D6514}">
      <dgm:prSet/>
      <dgm:spPr/>
      <dgm:t>
        <a:bodyPr/>
        <a:lstStyle/>
        <a:p>
          <a:endParaRPr lang="en-US" sz="1200" b="1">
            <a:latin typeface="Verdana" pitchFamily="34" charset="0"/>
          </a:endParaRPr>
        </a:p>
      </dgm:t>
    </dgm:pt>
    <dgm:pt modelId="{046C17B0-EA1A-4057-9E2D-B1D0839CC46C}" type="sibTrans" cxnId="{9D5A78A1-AB3F-4E6D-BD8C-0D71F85D6514}">
      <dgm:prSet/>
      <dgm:spPr/>
      <dgm:t>
        <a:bodyPr/>
        <a:lstStyle/>
        <a:p>
          <a:endParaRPr lang="en-US" sz="1200" b="1">
            <a:latin typeface="Verdana" pitchFamily="34" charset="0"/>
          </a:endParaRPr>
        </a:p>
      </dgm:t>
    </dgm:pt>
    <dgm:pt modelId="{75542772-ED01-4B43-8250-5E9770A3E533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Manage application</a:t>
          </a:r>
          <a:endParaRPr lang="en-US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12FD52C-B444-4C3B-84F5-F97A2F1EC330}" type="parTrans" cxnId="{B3E1D29A-1AEC-4D8A-AFF4-5E27CBA91BDB}">
      <dgm:prSet/>
      <dgm:spPr/>
      <dgm:t>
        <a:bodyPr/>
        <a:lstStyle/>
        <a:p>
          <a:endParaRPr lang="en-US" sz="1200" b="1">
            <a:latin typeface="Verdana" pitchFamily="34" charset="0"/>
          </a:endParaRPr>
        </a:p>
      </dgm:t>
    </dgm:pt>
    <dgm:pt modelId="{0D80B5BC-D375-484B-B880-61C354BA8E24}" type="sibTrans" cxnId="{B3E1D29A-1AEC-4D8A-AFF4-5E27CBA91BDB}">
      <dgm:prSet/>
      <dgm:spPr/>
      <dgm:t>
        <a:bodyPr/>
        <a:lstStyle/>
        <a:p>
          <a:endParaRPr lang="en-US" sz="1200" b="1">
            <a:latin typeface="Verdana" pitchFamily="34" charset="0"/>
          </a:endParaRPr>
        </a:p>
      </dgm:t>
    </dgm:pt>
    <dgm:pt modelId="{B7431B65-72DF-45A1-AA76-304FE58562F1}" type="pres">
      <dgm:prSet presAssocID="{196E54BC-E8ED-4FE3-8213-A7EBB46D35CB}" presName="Name0" presStyleCnt="0">
        <dgm:presLayoutVars>
          <dgm:dir/>
          <dgm:resizeHandles val="exact"/>
        </dgm:presLayoutVars>
      </dgm:prSet>
      <dgm:spPr/>
    </dgm:pt>
    <dgm:pt modelId="{40C3C935-E602-4F10-AE57-B6017E34BFC1}" type="pres">
      <dgm:prSet presAssocID="{D64EE8C7-7425-4CA1-949B-E2841CC1EBC6}" presName="parTxOnly" presStyleLbl="node1" presStyleIdx="0" presStyleCnt="3" custScaleX="69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93655-A9BA-4FF4-909F-35D01C0A455C}" type="pres">
      <dgm:prSet presAssocID="{D5122052-E233-423F-9A4F-C68F90AE1F26}" presName="parSpace" presStyleCnt="0"/>
      <dgm:spPr/>
    </dgm:pt>
    <dgm:pt modelId="{907648FD-FA05-44BD-9115-DD98207AD888}" type="pres">
      <dgm:prSet presAssocID="{85411CA5-BF25-4749-9911-67BC30DCB4CA}" presName="parTxOnly" presStyleLbl="node1" presStyleIdx="1" presStyleCnt="3" custScaleX="98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E5A71-F9E4-47BE-98D9-3B443EFFD9A3}" type="pres">
      <dgm:prSet presAssocID="{046C17B0-EA1A-4057-9E2D-B1D0839CC46C}" presName="parSpace" presStyleCnt="0"/>
      <dgm:spPr/>
    </dgm:pt>
    <dgm:pt modelId="{25D96518-130F-4A42-9440-CF8D61C63FFD}" type="pres">
      <dgm:prSet presAssocID="{75542772-ED01-4B43-8250-5E9770A3E533}" presName="parTxOnly" presStyleLbl="node1" presStyleIdx="2" presStyleCnt="3" custScaleX="901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7BBBE0-5223-4B0E-A3AA-7C330C061C57}" srcId="{196E54BC-E8ED-4FE3-8213-A7EBB46D35CB}" destId="{D64EE8C7-7425-4CA1-949B-E2841CC1EBC6}" srcOrd="0" destOrd="0" parTransId="{390414AB-788E-45E0-8598-94BA72DA114F}" sibTransId="{D5122052-E233-423F-9A4F-C68F90AE1F26}"/>
    <dgm:cxn modelId="{F5A70066-E833-4708-969C-7128D9B8D43C}" type="presOf" srcId="{196E54BC-E8ED-4FE3-8213-A7EBB46D35CB}" destId="{B7431B65-72DF-45A1-AA76-304FE58562F1}" srcOrd="0" destOrd="0" presId="urn:microsoft.com/office/officeart/2005/8/layout/hChevron3"/>
    <dgm:cxn modelId="{3615F8E6-48F9-4DF8-BCFC-0236F80AE995}" type="presOf" srcId="{85411CA5-BF25-4749-9911-67BC30DCB4CA}" destId="{907648FD-FA05-44BD-9115-DD98207AD888}" srcOrd="0" destOrd="0" presId="urn:microsoft.com/office/officeart/2005/8/layout/hChevron3"/>
    <dgm:cxn modelId="{AF4D0B27-7DA1-41FF-95DF-3D49EB1D997A}" type="presOf" srcId="{D64EE8C7-7425-4CA1-949B-E2841CC1EBC6}" destId="{40C3C935-E602-4F10-AE57-B6017E34BFC1}" srcOrd="0" destOrd="0" presId="urn:microsoft.com/office/officeart/2005/8/layout/hChevron3"/>
    <dgm:cxn modelId="{B3E1D29A-1AEC-4D8A-AFF4-5E27CBA91BDB}" srcId="{196E54BC-E8ED-4FE3-8213-A7EBB46D35CB}" destId="{75542772-ED01-4B43-8250-5E9770A3E533}" srcOrd="2" destOrd="0" parTransId="{D12FD52C-B444-4C3B-84F5-F97A2F1EC330}" sibTransId="{0D80B5BC-D375-484B-B880-61C354BA8E24}"/>
    <dgm:cxn modelId="{578CBAAE-8B75-428C-895E-EF6CA06477AF}" type="presOf" srcId="{75542772-ED01-4B43-8250-5E9770A3E533}" destId="{25D96518-130F-4A42-9440-CF8D61C63FFD}" srcOrd="0" destOrd="0" presId="urn:microsoft.com/office/officeart/2005/8/layout/hChevron3"/>
    <dgm:cxn modelId="{9D5A78A1-AB3F-4E6D-BD8C-0D71F85D6514}" srcId="{196E54BC-E8ED-4FE3-8213-A7EBB46D35CB}" destId="{85411CA5-BF25-4749-9911-67BC30DCB4CA}" srcOrd="1" destOrd="0" parTransId="{4A7DD407-045D-4616-BCFD-74FB110F2050}" sibTransId="{046C17B0-EA1A-4057-9E2D-B1D0839CC46C}"/>
    <dgm:cxn modelId="{2C0B007A-1A81-4784-A256-F4499CF99C36}" type="presParOf" srcId="{B7431B65-72DF-45A1-AA76-304FE58562F1}" destId="{40C3C935-E602-4F10-AE57-B6017E34BFC1}" srcOrd="0" destOrd="0" presId="urn:microsoft.com/office/officeart/2005/8/layout/hChevron3"/>
    <dgm:cxn modelId="{F1EED86B-DA48-4F70-B0A0-E3C392247138}" type="presParOf" srcId="{B7431B65-72DF-45A1-AA76-304FE58562F1}" destId="{FFB93655-A9BA-4FF4-909F-35D01C0A455C}" srcOrd="1" destOrd="0" presId="urn:microsoft.com/office/officeart/2005/8/layout/hChevron3"/>
    <dgm:cxn modelId="{40F3275C-F164-49DB-BCEB-07A1ADBAA033}" type="presParOf" srcId="{B7431B65-72DF-45A1-AA76-304FE58562F1}" destId="{907648FD-FA05-44BD-9115-DD98207AD888}" srcOrd="2" destOrd="0" presId="urn:microsoft.com/office/officeart/2005/8/layout/hChevron3"/>
    <dgm:cxn modelId="{6BB975FB-FB27-40E4-BDAD-AB0064637ACB}" type="presParOf" srcId="{B7431B65-72DF-45A1-AA76-304FE58562F1}" destId="{5FFE5A71-F9E4-47BE-98D9-3B443EFFD9A3}" srcOrd="3" destOrd="0" presId="urn:microsoft.com/office/officeart/2005/8/layout/hChevron3"/>
    <dgm:cxn modelId="{A0F1255E-758B-40D0-88E4-CA84E95A31F5}" type="presParOf" srcId="{B7431B65-72DF-45A1-AA76-304FE58562F1}" destId="{25D96518-130F-4A42-9440-CF8D61C63FF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AC8CE-97B1-42D7-B849-4471467FD5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935E66-6E48-4962-87D5-6CA08E9C9DCB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A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A433DA5E-162E-4207-9390-E98D436D0265}" type="parTrans" cxnId="{FF9987ED-FBAA-49F0-8101-FE278C78B545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4CE2447F-5958-4977-9C3A-57E8520F5CF7}" type="sibTrans" cxnId="{FF9987ED-FBAA-49F0-8101-FE278C78B545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99EC543-DF72-4E9E-B20C-D7C6423EBE91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a3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866E2C34-A779-48AA-BE20-9920C6D63930}" type="sibTrans" cxnId="{715EF77A-82D2-44FB-BED2-238E764F20FE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823C1F80-7103-4839-AD90-E35AEC49849D}" type="parTrans" cxnId="{715EF77A-82D2-44FB-BED2-238E764F20FE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CC9E46F1-043D-4CB5-A562-0AED54B52E27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a2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16CC9A1C-718C-4899-A4C1-4AEBE929AE56}" type="sibTrans" cxnId="{3AE0869A-CF7D-46BB-8F35-8B7AD051A3C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B3A53C5-22B4-427D-BFC7-463240437869}" type="parTrans" cxnId="{3AE0869A-CF7D-46BB-8F35-8B7AD051A3CB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92A3AC6D-FA03-4F9F-9A2C-C2A718B836C8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a1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5541E485-8F17-4DEC-9E56-A407972864D9}" type="sibTrans" cxnId="{641BBAC0-9B18-47A9-945C-0ED82CEE8FC7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C70689D2-7464-4DD9-8540-FDA0BC0C1522}" type="parTrans" cxnId="{641BBAC0-9B18-47A9-945C-0ED82CEE8FC7}">
      <dgm:prSet/>
      <dgm:spPr/>
      <dgm:t>
        <a:bodyPr/>
        <a:lstStyle/>
        <a:p>
          <a:endParaRPr lang="en-US" sz="1600">
            <a:latin typeface="Arial" pitchFamily="34" charset="0"/>
            <a:cs typeface="Arial" pitchFamily="34" charset="0"/>
          </a:endParaRPr>
        </a:p>
      </dgm:t>
    </dgm:pt>
    <dgm:pt modelId="{2908D29F-FCB7-4D7D-83E8-16030795D83C}" type="pres">
      <dgm:prSet presAssocID="{8E6AC8CE-97B1-42D7-B849-4471467FD5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6EF40A-7703-438D-B593-AF51783277DB}" type="pres">
      <dgm:prSet presAssocID="{BC935E66-6E48-4962-87D5-6CA08E9C9DCB}" presName="hierRoot1" presStyleCnt="0"/>
      <dgm:spPr/>
    </dgm:pt>
    <dgm:pt modelId="{5DFC9545-36B7-4314-9173-0BF63D5DE107}" type="pres">
      <dgm:prSet presAssocID="{BC935E66-6E48-4962-87D5-6CA08E9C9DCB}" presName="composite" presStyleCnt="0"/>
      <dgm:spPr/>
    </dgm:pt>
    <dgm:pt modelId="{E8481F19-23D8-4D91-9C0D-AC78D5AFA2A2}" type="pres">
      <dgm:prSet presAssocID="{BC935E66-6E48-4962-87D5-6CA08E9C9DCB}" presName="background" presStyleLbl="node0" presStyleIdx="0" presStyleCnt="1"/>
      <dgm:spPr/>
    </dgm:pt>
    <dgm:pt modelId="{17B84DF0-B9D9-4049-AFB0-D732A9139A29}" type="pres">
      <dgm:prSet presAssocID="{BC935E66-6E48-4962-87D5-6CA08E9C9DC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E3029F-F6DC-48C8-B599-4BB69722DCFE}" type="pres">
      <dgm:prSet presAssocID="{BC935E66-6E48-4962-87D5-6CA08E9C9DCB}" presName="hierChild2" presStyleCnt="0"/>
      <dgm:spPr/>
    </dgm:pt>
    <dgm:pt modelId="{C2654CFC-AF03-4B74-B262-51F0EEDA6AB6}" type="pres">
      <dgm:prSet presAssocID="{C70689D2-7464-4DD9-8540-FDA0BC0C1522}" presName="Name10" presStyleLbl="parChTrans1D2" presStyleIdx="0" presStyleCnt="3"/>
      <dgm:spPr/>
      <dgm:t>
        <a:bodyPr/>
        <a:lstStyle/>
        <a:p>
          <a:endParaRPr lang="en-US"/>
        </a:p>
      </dgm:t>
    </dgm:pt>
    <dgm:pt modelId="{4F3B1D2F-EEA6-4FF1-9E54-8F5CF65E0B7D}" type="pres">
      <dgm:prSet presAssocID="{92A3AC6D-FA03-4F9F-9A2C-C2A718B836C8}" presName="hierRoot2" presStyleCnt="0"/>
      <dgm:spPr/>
    </dgm:pt>
    <dgm:pt modelId="{6401A1BA-C471-4425-A288-7F63E65CCB29}" type="pres">
      <dgm:prSet presAssocID="{92A3AC6D-FA03-4F9F-9A2C-C2A718B836C8}" presName="composite2" presStyleCnt="0"/>
      <dgm:spPr/>
    </dgm:pt>
    <dgm:pt modelId="{323E5EA8-6F00-4CE6-AA60-5E11D27E8D1C}" type="pres">
      <dgm:prSet presAssocID="{92A3AC6D-FA03-4F9F-9A2C-C2A718B836C8}" presName="background2" presStyleLbl="node2" presStyleIdx="0" presStyleCnt="3"/>
      <dgm:spPr/>
    </dgm:pt>
    <dgm:pt modelId="{291FD6D7-F2E7-4DA2-9C8A-7AE12C923AC3}" type="pres">
      <dgm:prSet presAssocID="{92A3AC6D-FA03-4F9F-9A2C-C2A718B836C8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E0CAAA-5F2E-47BB-A5B4-6993E99DB6BD}" type="pres">
      <dgm:prSet presAssocID="{92A3AC6D-FA03-4F9F-9A2C-C2A718B836C8}" presName="hierChild3" presStyleCnt="0"/>
      <dgm:spPr/>
    </dgm:pt>
    <dgm:pt modelId="{87E22B6E-EC66-4937-84CA-1410EF385697}" type="pres">
      <dgm:prSet presAssocID="{2B3A53C5-22B4-427D-BFC7-46324043786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4E18C57-1330-4F83-94E1-23BE266B5954}" type="pres">
      <dgm:prSet presAssocID="{CC9E46F1-043D-4CB5-A562-0AED54B52E27}" presName="hierRoot2" presStyleCnt="0"/>
      <dgm:spPr/>
    </dgm:pt>
    <dgm:pt modelId="{9EEBA174-AA7D-4E11-B262-042F4DF07152}" type="pres">
      <dgm:prSet presAssocID="{CC9E46F1-043D-4CB5-A562-0AED54B52E27}" presName="composite2" presStyleCnt="0"/>
      <dgm:spPr/>
    </dgm:pt>
    <dgm:pt modelId="{42068FA9-E64D-41B8-AF58-56E2D04DC654}" type="pres">
      <dgm:prSet presAssocID="{CC9E46F1-043D-4CB5-A562-0AED54B52E27}" presName="background2" presStyleLbl="node2" presStyleIdx="1" presStyleCnt="3"/>
      <dgm:spPr/>
    </dgm:pt>
    <dgm:pt modelId="{3459F6C9-B07B-41EA-9CA6-8FA024DB5DBF}" type="pres">
      <dgm:prSet presAssocID="{CC9E46F1-043D-4CB5-A562-0AED54B52E27}" presName="text2" presStyleLbl="fgAcc2" presStyleIdx="1" presStyleCnt="3" custLinFactNeighborX="8889" custLinFactNeighborY="61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B61F87-DF4E-45B3-83A3-2C737B04AF3B}" type="pres">
      <dgm:prSet presAssocID="{CC9E46F1-043D-4CB5-A562-0AED54B52E27}" presName="hierChild3" presStyleCnt="0"/>
      <dgm:spPr/>
    </dgm:pt>
    <dgm:pt modelId="{5116C88B-84D8-4777-A048-7707383BDE6D}" type="pres">
      <dgm:prSet presAssocID="{823C1F80-7103-4839-AD90-E35AEC49849D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8414A63-31D5-4662-A8A6-C56B8D71FEF5}" type="pres">
      <dgm:prSet presAssocID="{299EC543-DF72-4E9E-B20C-D7C6423EBE91}" presName="hierRoot2" presStyleCnt="0"/>
      <dgm:spPr/>
    </dgm:pt>
    <dgm:pt modelId="{ED451721-41AD-4833-9F08-435F5048CD05}" type="pres">
      <dgm:prSet presAssocID="{299EC543-DF72-4E9E-B20C-D7C6423EBE91}" presName="composite2" presStyleCnt="0"/>
      <dgm:spPr/>
    </dgm:pt>
    <dgm:pt modelId="{592FAFF0-F5ED-498A-8FA7-3F56AAB8068B}" type="pres">
      <dgm:prSet presAssocID="{299EC543-DF72-4E9E-B20C-D7C6423EBE91}" presName="background2" presStyleLbl="node2" presStyleIdx="2" presStyleCnt="3"/>
      <dgm:spPr/>
    </dgm:pt>
    <dgm:pt modelId="{9D30CA40-6A68-4FA5-BD6A-F50E42FEAF7A}" type="pres">
      <dgm:prSet presAssocID="{299EC543-DF72-4E9E-B20C-D7C6423EBE91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71F2FD-B77F-430C-8C0B-5C5660AD7241}" type="pres">
      <dgm:prSet presAssocID="{299EC543-DF72-4E9E-B20C-D7C6423EBE91}" presName="hierChild3" presStyleCnt="0"/>
      <dgm:spPr/>
    </dgm:pt>
  </dgm:ptLst>
  <dgm:cxnLst>
    <dgm:cxn modelId="{C1E245AB-EEEC-432C-9959-7F4CF421D658}" type="presOf" srcId="{CC9E46F1-043D-4CB5-A562-0AED54B52E27}" destId="{3459F6C9-B07B-41EA-9CA6-8FA024DB5DBF}" srcOrd="0" destOrd="0" presId="urn:microsoft.com/office/officeart/2005/8/layout/hierarchy1"/>
    <dgm:cxn modelId="{B47F5A48-67DC-46EC-B1DC-A278C639ED3F}" type="presOf" srcId="{BC935E66-6E48-4962-87D5-6CA08E9C9DCB}" destId="{17B84DF0-B9D9-4049-AFB0-D732A9139A29}" srcOrd="0" destOrd="0" presId="urn:microsoft.com/office/officeart/2005/8/layout/hierarchy1"/>
    <dgm:cxn modelId="{11E50CAB-C52F-40ED-A8AB-D8E40BCB18CC}" type="presOf" srcId="{92A3AC6D-FA03-4F9F-9A2C-C2A718B836C8}" destId="{291FD6D7-F2E7-4DA2-9C8A-7AE12C923AC3}" srcOrd="0" destOrd="0" presId="urn:microsoft.com/office/officeart/2005/8/layout/hierarchy1"/>
    <dgm:cxn modelId="{5F7EEC94-7B1C-4A2F-8C10-882E2A63EA08}" type="presOf" srcId="{2B3A53C5-22B4-427D-BFC7-463240437869}" destId="{87E22B6E-EC66-4937-84CA-1410EF385697}" srcOrd="0" destOrd="0" presId="urn:microsoft.com/office/officeart/2005/8/layout/hierarchy1"/>
    <dgm:cxn modelId="{6E2AAA46-E2F6-4758-A087-B68CB3746A3B}" type="presOf" srcId="{299EC543-DF72-4E9E-B20C-D7C6423EBE91}" destId="{9D30CA40-6A68-4FA5-BD6A-F50E42FEAF7A}" srcOrd="0" destOrd="0" presId="urn:microsoft.com/office/officeart/2005/8/layout/hierarchy1"/>
    <dgm:cxn modelId="{29015796-9A81-485E-81C8-84D7065A73C2}" type="presOf" srcId="{823C1F80-7103-4839-AD90-E35AEC49849D}" destId="{5116C88B-84D8-4777-A048-7707383BDE6D}" srcOrd="0" destOrd="0" presId="urn:microsoft.com/office/officeart/2005/8/layout/hierarchy1"/>
    <dgm:cxn modelId="{3AE0869A-CF7D-46BB-8F35-8B7AD051A3CB}" srcId="{BC935E66-6E48-4962-87D5-6CA08E9C9DCB}" destId="{CC9E46F1-043D-4CB5-A562-0AED54B52E27}" srcOrd="1" destOrd="0" parTransId="{2B3A53C5-22B4-427D-BFC7-463240437869}" sibTransId="{16CC9A1C-718C-4899-A4C1-4AEBE929AE56}"/>
    <dgm:cxn modelId="{48D3C9FB-CAE7-4847-9FC0-25BB350F13F7}" type="presOf" srcId="{8E6AC8CE-97B1-42D7-B849-4471467FD521}" destId="{2908D29F-FCB7-4D7D-83E8-16030795D83C}" srcOrd="0" destOrd="0" presId="urn:microsoft.com/office/officeart/2005/8/layout/hierarchy1"/>
    <dgm:cxn modelId="{715EF77A-82D2-44FB-BED2-238E764F20FE}" srcId="{BC935E66-6E48-4962-87D5-6CA08E9C9DCB}" destId="{299EC543-DF72-4E9E-B20C-D7C6423EBE91}" srcOrd="2" destOrd="0" parTransId="{823C1F80-7103-4839-AD90-E35AEC49849D}" sibTransId="{866E2C34-A779-48AA-BE20-9920C6D63930}"/>
    <dgm:cxn modelId="{641BBAC0-9B18-47A9-945C-0ED82CEE8FC7}" srcId="{BC935E66-6E48-4962-87D5-6CA08E9C9DCB}" destId="{92A3AC6D-FA03-4F9F-9A2C-C2A718B836C8}" srcOrd="0" destOrd="0" parTransId="{C70689D2-7464-4DD9-8540-FDA0BC0C1522}" sibTransId="{5541E485-8F17-4DEC-9E56-A407972864D9}"/>
    <dgm:cxn modelId="{52F74E87-15DC-4F38-9A01-8AD3833BE10B}" type="presOf" srcId="{C70689D2-7464-4DD9-8540-FDA0BC0C1522}" destId="{C2654CFC-AF03-4B74-B262-51F0EEDA6AB6}" srcOrd="0" destOrd="0" presId="urn:microsoft.com/office/officeart/2005/8/layout/hierarchy1"/>
    <dgm:cxn modelId="{FF9987ED-FBAA-49F0-8101-FE278C78B545}" srcId="{8E6AC8CE-97B1-42D7-B849-4471467FD521}" destId="{BC935E66-6E48-4962-87D5-6CA08E9C9DCB}" srcOrd="0" destOrd="0" parTransId="{A433DA5E-162E-4207-9390-E98D436D0265}" sibTransId="{4CE2447F-5958-4977-9C3A-57E8520F5CF7}"/>
    <dgm:cxn modelId="{B20A5B28-A8B0-488D-BDF0-5F63D99EB8EF}" type="presParOf" srcId="{2908D29F-FCB7-4D7D-83E8-16030795D83C}" destId="{CD6EF40A-7703-438D-B593-AF51783277DB}" srcOrd="0" destOrd="0" presId="urn:microsoft.com/office/officeart/2005/8/layout/hierarchy1"/>
    <dgm:cxn modelId="{B8901F16-CCF5-4CA9-9597-9FF42F3F3AC8}" type="presParOf" srcId="{CD6EF40A-7703-438D-B593-AF51783277DB}" destId="{5DFC9545-36B7-4314-9173-0BF63D5DE107}" srcOrd="0" destOrd="0" presId="urn:microsoft.com/office/officeart/2005/8/layout/hierarchy1"/>
    <dgm:cxn modelId="{6BF65CB9-436D-4A2F-8121-DB6FB10C9963}" type="presParOf" srcId="{5DFC9545-36B7-4314-9173-0BF63D5DE107}" destId="{E8481F19-23D8-4D91-9C0D-AC78D5AFA2A2}" srcOrd="0" destOrd="0" presId="urn:microsoft.com/office/officeart/2005/8/layout/hierarchy1"/>
    <dgm:cxn modelId="{10866C31-DB42-44B9-8583-60A6122B93A7}" type="presParOf" srcId="{5DFC9545-36B7-4314-9173-0BF63D5DE107}" destId="{17B84DF0-B9D9-4049-AFB0-D732A9139A29}" srcOrd="1" destOrd="0" presId="urn:microsoft.com/office/officeart/2005/8/layout/hierarchy1"/>
    <dgm:cxn modelId="{87561E59-31C9-4529-AF78-43C248B57B5D}" type="presParOf" srcId="{CD6EF40A-7703-438D-B593-AF51783277DB}" destId="{21E3029F-F6DC-48C8-B599-4BB69722DCFE}" srcOrd="1" destOrd="0" presId="urn:microsoft.com/office/officeart/2005/8/layout/hierarchy1"/>
    <dgm:cxn modelId="{ECCF42C5-14C4-4D57-8EB3-BB43849AA508}" type="presParOf" srcId="{21E3029F-F6DC-48C8-B599-4BB69722DCFE}" destId="{C2654CFC-AF03-4B74-B262-51F0EEDA6AB6}" srcOrd="0" destOrd="0" presId="urn:microsoft.com/office/officeart/2005/8/layout/hierarchy1"/>
    <dgm:cxn modelId="{C4A95021-065B-43AD-B309-50A9C4C4223C}" type="presParOf" srcId="{21E3029F-F6DC-48C8-B599-4BB69722DCFE}" destId="{4F3B1D2F-EEA6-4FF1-9E54-8F5CF65E0B7D}" srcOrd="1" destOrd="0" presId="urn:microsoft.com/office/officeart/2005/8/layout/hierarchy1"/>
    <dgm:cxn modelId="{A90B50C4-EA7C-46DC-AB0C-DC4D6652075C}" type="presParOf" srcId="{4F3B1D2F-EEA6-4FF1-9E54-8F5CF65E0B7D}" destId="{6401A1BA-C471-4425-A288-7F63E65CCB29}" srcOrd="0" destOrd="0" presId="urn:microsoft.com/office/officeart/2005/8/layout/hierarchy1"/>
    <dgm:cxn modelId="{F558669F-2654-4978-86E0-D76C26E97BA6}" type="presParOf" srcId="{6401A1BA-C471-4425-A288-7F63E65CCB29}" destId="{323E5EA8-6F00-4CE6-AA60-5E11D27E8D1C}" srcOrd="0" destOrd="0" presId="urn:microsoft.com/office/officeart/2005/8/layout/hierarchy1"/>
    <dgm:cxn modelId="{000ADD82-196F-4902-B7A9-E8D416062BD2}" type="presParOf" srcId="{6401A1BA-C471-4425-A288-7F63E65CCB29}" destId="{291FD6D7-F2E7-4DA2-9C8A-7AE12C923AC3}" srcOrd="1" destOrd="0" presId="urn:microsoft.com/office/officeart/2005/8/layout/hierarchy1"/>
    <dgm:cxn modelId="{D6EC96BC-07EC-49CC-9932-F482B013A468}" type="presParOf" srcId="{4F3B1D2F-EEA6-4FF1-9E54-8F5CF65E0B7D}" destId="{39E0CAAA-5F2E-47BB-A5B4-6993E99DB6BD}" srcOrd="1" destOrd="0" presId="urn:microsoft.com/office/officeart/2005/8/layout/hierarchy1"/>
    <dgm:cxn modelId="{82A2924A-4BAF-41D6-9995-70E4C62041CB}" type="presParOf" srcId="{21E3029F-F6DC-48C8-B599-4BB69722DCFE}" destId="{87E22B6E-EC66-4937-84CA-1410EF385697}" srcOrd="2" destOrd="0" presId="urn:microsoft.com/office/officeart/2005/8/layout/hierarchy1"/>
    <dgm:cxn modelId="{A18CCCD9-5BE8-44DE-825E-199AE80A02EB}" type="presParOf" srcId="{21E3029F-F6DC-48C8-B599-4BB69722DCFE}" destId="{44E18C57-1330-4F83-94E1-23BE266B5954}" srcOrd="3" destOrd="0" presId="urn:microsoft.com/office/officeart/2005/8/layout/hierarchy1"/>
    <dgm:cxn modelId="{08F4DCFC-594B-4412-A212-6F8940469AB2}" type="presParOf" srcId="{44E18C57-1330-4F83-94E1-23BE266B5954}" destId="{9EEBA174-AA7D-4E11-B262-042F4DF07152}" srcOrd="0" destOrd="0" presId="urn:microsoft.com/office/officeart/2005/8/layout/hierarchy1"/>
    <dgm:cxn modelId="{2BC30027-D59C-4A8C-A69A-5636C136A335}" type="presParOf" srcId="{9EEBA174-AA7D-4E11-B262-042F4DF07152}" destId="{42068FA9-E64D-41B8-AF58-56E2D04DC654}" srcOrd="0" destOrd="0" presId="urn:microsoft.com/office/officeart/2005/8/layout/hierarchy1"/>
    <dgm:cxn modelId="{67FE6451-E074-45CE-B6E5-D51BB92CB92B}" type="presParOf" srcId="{9EEBA174-AA7D-4E11-B262-042F4DF07152}" destId="{3459F6C9-B07B-41EA-9CA6-8FA024DB5DBF}" srcOrd="1" destOrd="0" presId="urn:microsoft.com/office/officeart/2005/8/layout/hierarchy1"/>
    <dgm:cxn modelId="{5C8B4054-91F1-4C70-8E9F-981E416F44E8}" type="presParOf" srcId="{44E18C57-1330-4F83-94E1-23BE266B5954}" destId="{04B61F87-DF4E-45B3-83A3-2C737B04AF3B}" srcOrd="1" destOrd="0" presId="urn:microsoft.com/office/officeart/2005/8/layout/hierarchy1"/>
    <dgm:cxn modelId="{520D3EE0-BD47-46EE-902F-70F05F2C4B2B}" type="presParOf" srcId="{21E3029F-F6DC-48C8-B599-4BB69722DCFE}" destId="{5116C88B-84D8-4777-A048-7707383BDE6D}" srcOrd="4" destOrd="0" presId="urn:microsoft.com/office/officeart/2005/8/layout/hierarchy1"/>
    <dgm:cxn modelId="{998E17EA-6A5E-467D-8D96-8EA6A893CF1F}" type="presParOf" srcId="{21E3029F-F6DC-48C8-B599-4BB69722DCFE}" destId="{28414A63-31D5-4662-A8A6-C56B8D71FEF5}" srcOrd="5" destOrd="0" presId="urn:microsoft.com/office/officeart/2005/8/layout/hierarchy1"/>
    <dgm:cxn modelId="{D8789394-DD13-4425-9ABF-DB7855F58F94}" type="presParOf" srcId="{28414A63-31D5-4662-A8A6-C56B8D71FEF5}" destId="{ED451721-41AD-4833-9F08-435F5048CD05}" srcOrd="0" destOrd="0" presId="urn:microsoft.com/office/officeart/2005/8/layout/hierarchy1"/>
    <dgm:cxn modelId="{3BED3013-AE0C-4589-A092-65C01D5C993A}" type="presParOf" srcId="{ED451721-41AD-4833-9F08-435F5048CD05}" destId="{592FAFF0-F5ED-498A-8FA7-3F56AAB8068B}" srcOrd="0" destOrd="0" presId="urn:microsoft.com/office/officeart/2005/8/layout/hierarchy1"/>
    <dgm:cxn modelId="{741E3B85-2527-4A1C-97D6-6B1035CA077F}" type="presParOf" srcId="{ED451721-41AD-4833-9F08-435F5048CD05}" destId="{9D30CA40-6A68-4FA5-BD6A-F50E42FEAF7A}" srcOrd="1" destOrd="0" presId="urn:microsoft.com/office/officeart/2005/8/layout/hierarchy1"/>
    <dgm:cxn modelId="{CA06AFF4-9C76-45D3-8706-0CD9CF536345}" type="presParOf" srcId="{28414A63-31D5-4662-A8A6-C56B8D71FEF5}" destId="{FC71F2FD-B77F-430C-8C0B-5C5660AD724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3C935-E602-4F10-AE57-B6017E34BFC1}">
      <dsp:nvSpPr>
        <dsp:cNvPr id="0" name=""/>
        <dsp:cNvSpPr/>
      </dsp:nvSpPr>
      <dsp:spPr>
        <a:xfrm>
          <a:off x="2232" y="0"/>
          <a:ext cx="2375190" cy="11495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Global Delivery Setup</a:t>
          </a:r>
          <a:endParaRPr lang="en-US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32" y="0"/>
        <a:ext cx="2087807" cy="1149531"/>
      </dsp:txXfrm>
    </dsp:sp>
    <dsp:sp modelId="{907648FD-FA05-44BD-9115-DD98207AD888}">
      <dsp:nvSpPr>
        <dsp:cNvPr id="0" name=""/>
        <dsp:cNvSpPr/>
      </dsp:nvSpPr>
      <dsp:spPr>
        <a:xfrm>
          <a:off x="1695113" y="0"/>
          <a:ext cx="3366484" cy="1149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Transition application</a:t>
          </a:r>
          <a:endParaRPr lang="en-US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69879" y="0"/>
        <a:ext cx="2216953" cy="1149531"/>
      </dsp:txXfrm>
    </dsp:sp>
    <dsp:sp modelId="{25D96518-130F-4A42-9440-CF8D61C63FFD}">
      <dsp:nvSpPr>
        <dsp:cNvPr id="0" name=""/>
        <dsp:cNvSpPr/>
      </dsp:nvSpPr>
      <dsp:spPr>
        <a:xfrm>
          <a:off x="4379287" y="0"/>
          <a:ext cx="3075104" cy="11495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Manage application</a:t>
          </a:r>
          <a:endParaRPr lang="en-US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954053" y="0"/>
        <a:ext cx="1925573" cy="1149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cs typeface="Times New Roman" pitchFamily="18" charset="0"/>
              </a:defRPr>
            </a:lvl1pPr>
          </a:lstStyle>
          <a:p>
            <a:pPr>
              <a:defRPr/>
            </a:pPr>
            <a:fld id="{B980C21D-CF80-445C-BDD3-5A69CB65D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5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1D38366-2128-4BC8-98C5-C790F8FCA6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48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07985-3748-4DDD-8576-A25EA37ECF8C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QUALITY STATEMENT</a:t>
            </a:r>
          </a:p>
        </p:txBody>
      </p:sp>
    </p:spTree>
    <p:extLst>
      <p:ext uri="{BB962C8B-B14F-4D97-AF65-F5344CB8AC3E}">
        <p14:creationId xmlns:p14="http://schemas.microsoft.com/office/powerpoint/2010/main" val="4149452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3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034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8825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3342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47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07985-3748-4DDD-8576-A25EA37ECF8C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QUALITY STATEMENT</a:t>
            </a:r>
          </a:p>
        </p:txBody>
      </p:sp>
    </p:spTree>
    <p:extLst>
      <p:ext uri="{BB962C8B-B14F-4D97-AF65-F5344CB8AC3E}">
        <p14:creationId xmlns:p14="http://schemas.microsoft.com/office/powerpoint/2010/main" val="158270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57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27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36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64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73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66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99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07985-3748-4DDD-8576-A25EA37ECF8C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QUALITY STATEMENT</a:t>
            </a:r>
          </a:p>
        </p:txBody>
      </p:sp>
    </p:spTree>
    <p:extLst>
      <p:ext uri="{BB962C8B-B14F-4D97-AF65-F5344CB8AC3E}">
        <p14:creationId xmlns:p14="http://schemas.microsoft.com/office/powerpoint/2010/main" val="726422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63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62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07985-3748-4DDD-8576-A25EA37ECF8C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QUALITY STATEMENT</a:t>
            </a:r>
          </a:p>
        </p:txBody>
      </p:sp>
    </p:spTree>
    <p:extLst>
      <p:ext uri="{BB962C8B-B14F-4D97-AF65-F5344CB8AC3E}">
        <p14:creationId xmlns:p14="http://schemas.microsoft.com/office/powerpoint/2010/main" val="2319683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197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07985-3748-4DDD-8576-A25EA37ECF8C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QUALITY STATEMENT</a:t>
            </a:r>
          </a:p>
        </p:txBody>
      </p:sp>
    </p:spTree>
    <p:extLst>
      <p:ext uri="{BB962C8B-B14F-4D97-AF65-F5344CB8AC3E}">
        <p14:creationId xmlns:p14="http://schemas.microsoft.com/office/powerpoint/2010/main" val="2535250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27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4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07985-3748-4DDD-8576-A25EA37ECF8C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ADD QUALITY STATEMENT</a:t>
            </a:r>
          </a:p>
        </p:txBody>
      </p:sp>
    </p:spTree>
    <p:extLst>
      <p:ext uri="{BB962C8B-B14F-4D97-AF65-F5344CB8AC3E}">
        <p14:creationId xmlns:p14="http://schemas.microsoft.com/office/powerpoint/2010/main" val="2619437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73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8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D38366-2128-4BC8-98C5-C790F8FCA6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836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7812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150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817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5103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457200" y="6553200"/>
            <a:ext cx="281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900" dirty="0">
                <a:latin typeface="Arial" charset="0"/>
                <a:cs typeface="Arial" charset="0"/>
              </a:rPr>
              <a:t>© </a:t>
            </a:r>
            <a:r>
              <a:rPr lang="en-US" sz="900" dirty="0" smtClean="0">
                <a:latin typeface="Arial" charset="0"/>
                <a:cs typeface="Arial" charset="0"/>
              </a:rPr>
              <a:t>2017, </a:t>
            </a:r>
            <a:r>
              <a:rPr lang="en-US" sz="900" dirty="0">
                <a:latin typeface="Arial" charset="0"/>
                <a:cs typeface="Arial" charset="0"/>
              </a:rPr>
              <a:t>GAVS Technologies 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CC5A7-6E32-4216-9BF1-2184A97BE92D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457200" y="6553200"/>
            <a:ext cx="281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900" dirty="0">
                <a:latin typeface="Arial" charset="0"/>
                <a:cs typeface="Arial" charset="0"/>
              </a:rPr>
              <a:t>© </a:t>
            </a:r>
            <a:r>
              <a:rPr lang="en-US" sz="900" dirty="0" smtClean="0">
                <a:latin typeface="Arial" charset="0"/>
                <a:cs typeface="Arial" charset="0"/>
              </a:rPr>
              <a:t>2017, </a:t>
            </a:r>
            <a:r>
              <a:rPr lang="en-US" sz="900" dirty="0">
                <a:latin typeface="Arial" charset="0"/>
                <a:cs typeface="Arial" charset="0"/>
              </a:rPr>
              <a:t>GAVS Technologies 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CC5A7-6E32-4216-9BF1-2184A97BE92D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457200" y="6553200"/>
            <a:ext cx="281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900" dirty="0">
                <a:latin typeface="Arial" charset="0"/>
                <a:cs typeface="Arial" charset="0"/>
              </a:rPr>
              <a:t>© </a:t>
            </a:r>
            <a:r>
              <a:rPr lang="en-US" sz="900" dirty="0" smtClean="0">
                <a:latin typeface="Arial" charset="0"/>
                <a:cs typeface="Arial" charset="0"/>
              </a:rPr>
              <a:t>2017, </a:t>
            </a:r>
            <a:r>
              <a:rPr lang="en-US" sz="900" dirty="0">
                <a:latin typeface="Arial" charset="0"/>
                <a:cs typeface="Arial" charset="0"/>
              </a:rPr>
              <a:t>GAVS Technologies 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CC5A7-6E32-4216-9BF1-2184A97BE92D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647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457200" y="989013"/>
            <a:ext cx="8229600" cy="1587"/>
          </a:xfrm>
          <a:prstGeom prst="line">
            <a:avLst/>
          </a:prstGeom>
          <a:ln>
            <a:solidFill>
              <a:srgbClr val="F67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457200" y="6553200"/>
            <a:ext cx="2819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900" dirty="0">
                <a:latin typeface="Arial" charset="0"/>
                <a:cs typeface="Arial" charset="0"/>
              </a:rPr>
              <a:t>© </a:t>
            </a:r>
            <a:r>
              <a:rPr lang="en-US" sz="900" dirty="0" smtClean="0">
                <a:latin typeface="Arial" charset="0"/>
                <a:cs typeface="Arial" charset="0"/>
              </a:rPr>
              <a:t>2017, </a:t>
            </a:r>
            <a:r>
              <a:rPr lang="en-US" sz="900" dirty="0">
                <a:latin typeface="Arial" charset="0"/>
                <a:cs typeface="Arial" charset="0"/>
              </a:rPr>
              <a:t>GAVS Technologies 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CC5A7-6E32-4216-9BF1-2184A97BE92D}" type="slidenum">
              <a:rPr kumimoji="0" lang="en-US" sz="10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&lt;Client Logo&gt;</a:t>
            </a:r>
            <a:endParaRPr lang="en-US" dirty="0"/>
          </a:p>
        </p:txBody>
      </p:sp>
      <p:pic>
        <p:nvPicPr>
          <p:cNvPr id="9" name="Picture 8" descr="cid:image001.png@01D26C20.E04187F0"/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2" y="339726"/>
            <a:ext cx="1366838" cy="4984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749" r:id="rId3"/>
    <p:sldLayoutId id="2147483750" r:id="rId4"/>
    <p:sldLayoutId id="2147483751" r:id="rId5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Font typeface="Arial" pitchFamily="34" charset="0"/>
        <a:buChar char="►"/>
        <a:defRPr sz="24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F67B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F67B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F67B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F67B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F67B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F67B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PowerPoint_97-2003_Presentation3.ppt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Microsoft_PowerPoint_97-2003_Presentation4.ppt"/><Relationship Id="rId5" Type="http://schemas.openxmlformats.org/officeDocument/2006/relationships/package" Target="../embeddings/Microsoft_Excel_Worksheet1.xlsx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jpeg"/><Relationship Id="rId4" Type="http://schemas.openxmlformats.org/officeDocument/2006/relationships/image" Target="../media/image4.emf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 bwMode="auto">
          <a:xfrm>
            <a:off x="914400" y="2438400"/>
            <a:ext cx="7315200" cy="19812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GAVS’ Solution to &lt;  &gt;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792162"/>
          </a:xfrm>
        </p:spPr>
        <p:txBody>
          <a:bodyPr/>
          <a:lstStyle/>
          <a:p>
            <a:r>
              <a:rPr lang="en-US" dirty="0" smtClean="0"/>
              <a:t>Team Composition</a:t>
            </a:r>
          </a:p>
        </p:txBody>
      </p:sp>
      <p:sp>
        <p:nvSpPr>
          <p:cNvPr id="29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900" dirty="0" smtClean="0"/>
          </a:p>
        </p:txBody>
      </p:sp>
      <p:graphicFrame>
        <p:nvGraphicFramePr>
          <p:cNvPr id="62" name="Diagram 61"/>
          <p:cNvGraphicFramePr/>
          <p:nvPr/>
        </p:nvGraphicFramePr>
        <p:xfrm>
          <a:off x="15240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075"/>
          <p:cNvSpPr>
            <a:spLocks noChangeArrowheads="1"/>
          </p:cNvSpPr>
          <p:nvPr/>
        </p:nvSpPr>
        <p:spPr bwMode="auto">
          <a:xfrm>
            <a:off x="473075" y="5715000"/>
            <a:ext cx="8499475" cy="5222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 lIns="91364" tIns="45680" rIns="91364" bIns="45680"/>
          <a:lstStyle/>
          <a:p>
            <a:pPr marL="155575" indent="-155575">
              <a:spcBef>
                <a:spcPct val="20000"/>
              </a:spcBef>
            </a:pPr>
            <a:r>
              <a:rPr lang="en-US" sz="1400" dirty="0" smtClean="0"/>
              <a:t>Multi-functional team consisting of domain and technology people</a:t>
            </a:r>
            <a:endParaRPr lang="en-US" sz="1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Analyst Involvement during Transition</a:t>
            </a:r>
          </a:p>
        </p:txBody>
      </p:sp>
      <p:sp>
        <p:nvSpPr>
          <p:cNvPr id="301" name="Content Placeholder 30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diagram to represent the involvement of BA.</a:t>
            </a:r>
            <a:endParaRPr lang="en-US" dirty="0"/>
          </a:p>
        </p:txBody>
      </p:sp>
      <p:sp>
        <p:nvSpPr>
          <p:cNvPr id="298" name="Slide Number Placeholder 3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900" dirty="0" smtClean="0"/>
          </a:p>
        </p:txBody>
      </p:sp>
      <p:sp>
        <p:nvSpPr>
          <p:cNvPr id="1204" name="AutoShape 2075"/>
          <p:cNvSpPr>
            <a:spLocks noChangeArrowheads="1"/>
          </p:cNvSpPr>
          <p:nvPr/>
        </p:nvSpPr>
        <p:spPr bwMode="auto">
          <a:xfrm>
            <a:off x="473075" y="5878512"/>
            <a:ext cx="8499475" cy="5222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 lIns="91364" tIns="45680" rIns="91364" bIns="45680"/>
          <a:lstStyle/>
          <a:p>
            <a:pPr marL="155575" indent="-155575">
              <a:spcBef>
                <a:spcPct val="20000"/>
              </a:spcBef>
            </a:pPr>
            <a:r>
              <a:rPr lang="en-US" sz="1300" dirty="0" smtClean="0"/>
              <a:t>Business Analyst involvement will ensure appreciation of &lt;Client&gt;business process and effective knowledge transition to the support team</a:t>
            </a:r>
            <a:endParaRPr lang="en-US" sz="13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04298"/>
            <a:ext cx="8229600" cy="79216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Indicative effort </a:t>
            </a:r>
            <a:r>
              <a:rPr lang="en-US" sz="2800" b="1" kern="0" dirty="0" smtClean="0">
                <a:solidFill>
                  <a:schemeClr val="tx2"/>
                </a:solidFill>
                <a:ea typeface="+mj-ea"/>
              </a:rPr>
              <a:t>from &lt;client&gt; during Transition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BCC5A7-6E32-4216-9BF1-2184A97BE92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diagram to represent.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204298"/>
            <a:ext cx="8229600" cy="792162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tx2"/>
                </a:solidFill>
                <a:ea typeface="+mj-ea"/>
              </a:rPr>
              <a:t>Support needed from &lt;Client&gt; during Transition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BCC5A7-6E32-4216-9BF1-2184A97BE92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KT Effectiveness via Metrics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Mention the details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900" dirty="0" smtClean="0"/>
          </a:p>
        </p:txBody>
      </p:sp>
      <p:sp>
        <p:nvSpPr>
          <p:cNvPr id="10" name="Rounded Rectangle 27"/>
          <p:cNvSpPr>
            <a:spLocks noChangeArrowheads="1"/>
          </p:cNvSpPr>
          <p:nvPr/>
        </p:nvSpPr>
        <p:spPr bwMode="auto">
          <a:xfrm>
            <a:off x="2670600" y="4669808"/>
            <a:ext cx="6258448" cy="1905000"/>
          </a:xfrm>
          <a:prstGeom prst="roundRect">
            <a:avLst>
              <a:gd name="adj" fmla="val 0"/>
            </a:avLst>
          </a:prstGeom>
          <a:solidFill>
            <a:sysClr val="window" lastClr="FFFFFF"/>
          </a:solidFill>
          <a:ln w="25400" cap="flat" cmpd="sng" algn="ctr">
            <a:solidFill>
              <a:srgbClr val="4BACC6"/>
            </a:solidFill>
            <a:prstDash val="solid"/>
            <a:headEnd/>
            <a:tailEnd/>
          </a:ln>
          <a:effectLst/>
        </p:spPr>
        <p:txBody>
          <a:bodyPr lIns="91440" tIns="45714" rIns="0" bIns="45714" anchor="ctr"/>
          <a:lstStyle/>
          <a:p>
            <a:pPr marL="228600" marR="0" lvl="0" indent="-2286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ct val="10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KT metrics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overall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KT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progress, transition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scorecard</a:t>
            </a:r>
          </a:p>
          <a:p>
            <a:pPr marL="228600" marR="0" lvl="0" indent="-2286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ct val="10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Guided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tickets handled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by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GAVS  involvement /total no. of tickets received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35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ct val="10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Lead – tickets handled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independently by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GAVS /total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number of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tickets </a:t>
            </a:r>
          </a:p>
          <a:p>
            <a:pPr marL="228600" marR="0" lvl="0" indent="-2286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ct val="10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Steady state - lead – tickets resolved within SLAs /total number of tickets</a:t>
            </a:r>
          </a:p>
          <a:p>
            <a:pPr marL="228600" marR="0" lvl="0" indent="-2286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3580"/>
              </a:buClr>
              <a:buSzPct val="100000"/>
              <a:buFont typeface="Arial" pitchFamily="34" charset="0"/>
              <a:buChar char="►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Effort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variation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budgeted vs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58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actual hours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35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81000" y="4876800"/>
            <a:ext cx="2209800" cy="1371600"/>
          </a:xfrm>
          <a:prstGeom prst="homePlat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Metrics for Transition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 bwMode="auto">
          <a:xfrm>
            <a:off x="1323472" y="2438400"/>
            <a:ext cx="6601328" cy="19812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Steady State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Steady State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&lt;Sample provided&gt;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9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544" y="2438400"/>
            <a:ext cx="65722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 bwMode="auto">
          <a:xfrm>
            <a:off x="7014993" y="2209800"/>
            <a:ext cx="2004660" cy="3657600"/>
          </a:xfrm>
          <a:prstGeom prst="roundRect">
            <a:avLst/>
          </a:prstGeom>
          <a:solidFill>
            <a:srgbClr val="DAEDE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/>
          <a:lstStyle/>
          <a:p>
            <a:pPr marL="225425" marR="0" lvl="0" indent="-2254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25425" marR="0" lvl="0" indent="-2254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225425" marR="0" lvl="0" indent="-2254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15175" y="2362200"/>
            <a:ext cx="1790700" cy="41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marR="0" lvl="0" indent="-117475" algn="l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Service Level adherence and continuous improvements</a:t>
            </a:r>
          </a:p>
          <a:p>
            <a:pPr marL="117475" marR="0" lvl="0" indent="-1174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17475" marR="0" lvl="0" indent="-117475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Focus on SLAs, Key Performance Indicators</a:t>
            </a:r>
          </a:p>
          <a:p>
            <a:pPr marL="117475" marR="0" lvl="0" indent="-1174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17475" marR="0" lvl="0" indent="-117475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Steady state governance</a:t>
            </a:r>
          </a:p>
          <a:p>
            <a:pPr marL="117475" marR="0" lvl="0" indent="-117475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17475" marR="0" lvl="0" indent="-117475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Use in-house tools for SLA monitoring and reporting</a:t>
            </a:r>
          </a:p>
          <a:p>
            <a:pPr marL="117475" marR="0" lvl="0" indent="-117475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17475" marR="0" lvl="0" indent="-117475" algn="l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Process robustness for uninterrupted service delivery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 – Ongoing Support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provided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900" dirty="0" smtClean="0"/>
          </a:p>
        </p:txBody>
      </p:sp>
      <p:sp>
        <p:nvSpPr>
          <p:cNvPr id="3" name="Flowchart: Document 2"/>
          <p:cNvSpPr/>
          <p:nvPr/>
        </p:nvSpPr>
        <p:spPr>
          <a:xfrm>
            <a:off x="6221288" y="1219200"/>
            <a:ext cx="2743200" cy="731520"/>
          </a:xfrm>
          <a:prstGeom prst="flowChartDocumen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Pick an assigned or open high priority ticket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>
            <a:stCxn id="3" idx="2"/>
            <a:endCxn id="11" idx="0"/>
          </p:cNvCxnSpPr>
          <p:nvPr/>
        </p:nvCxnSpPr>
        <p:spPr>
          <a:xfrm>
            <a:off x="7592888" y="1902358"/>
            <a:ext cx="0" cy="21746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21288" y="3094819"/>
            <a:ext cx="2743200" cy="7315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Troubleshoot and Resolve tickets</a:t>
            </a:r>
          </a:p>
          <a:p>
            <a:pPr algn="l"/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1288" y="4069813"/>
            <a:ext cx="2743200" cy="7315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Update ticket  management system &amp; KM portal</a:t>
            </a:r>
          </a:p>
          <a:p>
            <a:pPr algn="l"/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21288" y="5044807"/>
            <a:ext cx="2743200" cy="7315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Hand off: Email / </a:t>
            </a:r>
            <a:b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Conference Calls</a:t>
            </a:r>
          </a:p>
        </p:txBody>
      </p:sp>
      <p:cxnSp>
        <p:nvCxnSpPr>
          <p:cNvPr id="9" name="Straight Arrow Connector 8"/>
          <p:cNvCxnSpPr>
            <a:stCxn id="6" idx="2"/>
            <a:endCxn id="7" idx="0"/>
          </p:cNvCxnSpPr>
          <p:nvPr/>
        </p:nvCxnSpPr>
        <p:spPr>
          <a:xfrm>
            <a:off x="7592888" y="3826339"/>
            <a:ext cx="0" cy="24347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>
          <a:xfrm>
            <a:off x="7592888" y="4801333"/>
            <a:ext cx="0" cy="24347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221288" y="2119825"/>
            <a:ext cx="2743200" cy="7315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Look-up ticket management system &amp; KM portal</a:t>
            </a:r>
          </a:p>
          <a:p>
            <a:pPr algn="l"/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11" idx="2"/>
            <a:endCxn id="6" idx="0"/>
          </p:cNvCxnSpPr>
          <p:nvPr/>
        </p:nvCxnSpPr>
        <p:spPr>
          <a:xfrm>
            <a:off x="7592888" y="2851345"/>
            <a:ext cx="0" cy="24347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918524" y="1574849"/>
            <a:ext cx="3628124" cy="3682951"/>
            <a:chOff x="345917" y="2079112"/>
            <a:chExt cx="3857157" cy="3805694"/>
          </a:xfrm>
        </p:grpSpPr>
        <p:grpSp>
          <p:nvGrpSpPr>
            <p:cNvPr id="19" name="Group 182"/>
            <p:cNvGrpSpPr/>
            <p:nvPr/>
          </p:nvGrpSpPr>
          <p:grpSpPr>
            <a:xfrm>
              <a:off x="544637" y="2305708"/>
              <a:ext cx="3200400" cy="3190760"/>
              <a:chOff x="5708190" y="3343445"/>
              <a:chExt cx="3200400" cy="3190760"/>
            </a:xfrm>
          </p:grpSpPr>
          <p:pic>
            <p:nvPicPr>
              <p:cNvPr id="29" name="Picture 2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8190" y="3343445"/>
                <a:ext cx="3200400" cy="3190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9" descr="http://upload.wikimedia.org/wikipedia/commons/thumb/f/fa/Globe.svg/600px-Globe.svg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9924" y="3664802"/>
                <a:ext cx="2560320" cy="256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Arc 19"/>
            <p:cNvSpPr>
              <a:spLocks noChangeAspect="1"/>
            </p:cNvSpPr>
            <p:nvPr/>
          </p:nvSpPr>
          <p:spPr>
            <a:xfrm rot="3349184">
              <a:off x="452519" y="1972510"/>
              <a:ext cx="3643954" cy="3857157"/>
            </a:xfrm>
            <a:prstGeom prst="arc">
              <a:avLst>
                <a:gd name="adj1" fmla="val 2643854"/>
                <a:gd name="adj2" fmla="val 10864564"/>
              </a:avLst>
            </a:prstGeom>
            <a:ln>
              <a:headEnd type="oval"/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011395">
              <a:off x="2547405" y="3287121"/>
              <a:ext cx="2160591" cy="8229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6598341"/>
                </a:avLst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sz="2000" b="1" cap="none" spc="150" dirty="0">
                <a:ln w="11430"/>
                <a:solidFill>
                  <a:schemeClr val="accent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573769">
              <a:off x="398187" y="5153286"/>
              <a:ext cx="2160591" cy="7315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17468888"/>
                </a:avLst>
              </a:prstTxWarp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endParaRPr lang="en-US" sz="2000" b="1" cap="none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V="1">
            <a:off x="1905000" y="1066800"/>
            <a:ext cx="4724400" cy="6858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514600" y="5181600"/>
            <a:ext cx="4191000" cy="76200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AutoShape 2075"/>
          <p:cNvSpPr>
            <a:spLocks noChangeArrowheads="1"/>
          </p:cNvSpPr>
          <p:nvPr/>
        </p:nvSpPr>
        <p:spPr bwMode="auto">
          <a:xfrm>
            <a:off x="1205552" y="6017264"/>
            <a:ext cx="6858000" cy="5222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 lIns="91364" tIns="45680" rIns="91364" bIns="45680"/>
          <a:lstStyle/>
          <a:p>
            <a:pPr marL="155575" indent="-155575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300" dirty="0" smtClean="0">
                <a:latin typeface="Verdana" pitchFamily="34" charset="0"/>
                <a:cs typeface="Times New Roman" pitchFamily="18" charset="0"/>
              </a:rPr>
              <a:t>&lt;Support activities&gt;</a:t>
            </a:r>
          </a:p>
          <a:p>
            <a:pPr marL="155575" indent="-155575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300" dirty="0" smtClean="0">
                <a:latin typeface="Verdana" pitchFamily="34" charset="0"/>
                <a:cs typeface="Times New Roman" pitchFamily="18" charset="0"/>
              </a:rPr>
              <a:t>&lt;Support activities&gt;</a:t>
            </a:r>
            <a:endParaRPr lang="en-US" sz="1300" dirty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and Connectivity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 diagrammatically&gt;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900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792162"/>
          </a:xfrm>
        </p:spPr>
        <p:txBody>
          <a:bodyPr/>
          <a:lstStyle/>
          <a:p>
            <a:r>
              <a:rPr lang="en-US" dirty="0" smtClean="0"/>
              <a:t>Typical Ticket Process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900" dirty="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908F0-4138-4D89-B4A3-8385F676DEB3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57200" y="1066800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5000"/>
              <a:buFont typeface="Arial" charset="0"/>
              <a:buChar char="►"/>
              <a:tabLst/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About client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5000"/>
              <a:buFont typeface="Arial" charset="0"/>
              <a:buChar char="►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About</a:t>
            </a: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the Services being offered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5000"/>
              <a:buFont typeface="Arial" charset="0"/>
              <a:buChar char="►"/>
              <a:tabLst/>
              <a:defRPr/>
            </a:pPr>
            <a:r>
              <a:rPr lang="en-US" sz="20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Customer’s business background and requirements </a:t>
            </a:r>
            <a:endParaRPr lang="en-US" sz="16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during Steady State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the details of the dashboard, analysis </a:t>
            </a:r>
            <a:r>
              <a:rPr lang="en-US" dirty="0" err="1" smtClean="0"/>
              <a:t>sample,charts</a:t>
            </a:r>
            <a:r>
              <a:rPr lang="en-US" dirty="0" smtClean="0"/>
              <a:t>, etc.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900" dirty="0" smtClean="0"/>
          </a:p>
        </p:txBody>
      </p:sp>
      <p:graphicFrame>
        <p:nvGraphicFramePr>
          <p:cNvPr id="6" name="Group 83"/>
          <p:cNvGraphicFramePr>
            <a:graphicFrameLocks noGrp="1"/>
          </p:cNvGraphicFramePr>
          <p:nvPr/>
        </p:nvGraphicFramePr>
        <p:xfrm>
          <a:off x="685800" y="2209800"/>
          <a:ext cx="2386013" cy="37175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86013"/>
              </a:tblGrid>
              <a:tr h="448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Indicative Metric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0412" marR="20412" marT="20412" marB="204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570675">
                <a:tc>
                  <a:txBody>
                    <a:bodyPr/>
                    <a:lstStyle/>
                    <a:p>
                      <a:pPr marL="11588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SLA reporting for Resolution time of Severity &lt;&gt; incidents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1" marR="8971" marT="897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735">
                <a:tc>
                  <a:txBody>
                    <a:bodyPr/>
                    <a:lstStyle/>
                    <a:p>
                      <a:pPr marL="11588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Response to Requests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1" marR="8971" marT="897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787">
                <a:tc>
                  <a:txBody>
                    <a:bodyPr/>
                    <a:lstStyle/>
                    <a:p>
                      <a:pPr marL="11588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71550" algn="l"/>
                        </a:tabLst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Application / server/ database availability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51" marR="6451" marT="645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787">
                <a:tc>
                  <a:txBody>
                    <a:bodyPr/>
                    <a:lstStyle/>
                    <a:p>
                      <a:pPr marL="11588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% of process misses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51" marR="6451" marT="645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787">
                <a:tc>
                  <a:txBody>
                    <a:bodyPr/>
                    <a:lstStyle/>
                    <a:p>
                      <a:pPr marL="11588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itchFamily="34" charset="0"/>
                          <a:cs typeface="Arial" pitchFamily="34" charset="0"/>
                        </a:rPr>
                        <a:t>Average Resolution Time (By severity)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51" marR="6451" marT="645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787">
                <a:tc>
                  <a:txBody>
                    <a:bodyPr/>
                    <a:lstStyle/>
                    <a:p>
                      <a:pPr marL="115888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of Re-open tickets</a:t>
                      </a:r>
                    </a:p>
                  </a:txBody>
                  <a:tcPr marL="6451" marR="6451" marT="6451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792162"/>
          </a:xfrm>
        </p:spPr>
        <p:txBody>
          <a:bodyPr/>
          <a:lstStyle/>
          <a:p>
            <a:r>
              <a:rPr lang="en-US" dirty="0" smtClean="0"/>
              <a:t>Communication &amp; Escalation Mechanism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900" dirty="0" smtClean="0"/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09600" y="1217579"/>
            <a:ext cx="7924800" cy="5183222"/>
            <a:chOff x="1133475" y="1582593"/>
            <a:chExt cx="6832600" cy="3691082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1514475" y="3140075"/>
              <a:ext cx="990600" cy="1676400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90000"/>
                </a:lnSpc>
              </a:pPr>
              <a:endPara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gray">
            <a:xfrm>
              <a:off x="6594475" y="3140075"/>
              <a:ext cx="457200" cy="1676400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>
                <a:lnSpc>
                  <a:spcPct val="90000"/>
                </a:lnSpc>
              </a:pPr>
              <a:endParaRPr lang="en-GB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gray">
            <a:xfrm>
              <a:off x="2505075" y="3140075"/>
              <a:ext cx="0" cy="167640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gray">
            <a:xfrm>
              <a:off x="7051675" y="3140075"/>
              <a:ext cx="0" cy="1676400"/>
            </a:xfrm>
            <a:prstGeom prst="line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AutoShape 7"/>
            <p:cNvCxnSpPr>
              <a:cxnSpLocks noChangeShapeType="1"/>
            </p:cNvCxnSpPr>
            <p:nvPr/>
          </p:nvCxnSpPr>
          <p:spPr bwMode="gray">
            <a:xfrm>
              <a:off x="2238375" y="2225675"/>
              <a:ext cx="0" cy="228600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2" name="AutoShape 8"/>
            <p:cNvCxnSpPr>
              <a:cxnSpLocks noChangeShapeType="1"/>
            </p:cNvCxnSpPr>
            <p:nvPr/>
          </p:nvCxnSpPr>
          <p:spPr bwMode="gray">
            <a:xfrm>
              <a:off x="2238375" y="2911475"/>
              <a:ext cx="0" cy="228600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3" name="AutoShape 9"/>
            <p:cNvCxnSpPr>
              <a:cxnSpLocks noChangeShapeType="1"/>
            </p:cNvCxnSpPr>
            <p:nvPr/>
          </p:nvCxnSpPr>
          <p:spPr bwMode="gray">
            <a:xfrm>
              <a:off x="7318375" y="2911475"/>
              <a:ext cx="0" cy="228600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14" name="AutoShape 10"/>
            <p:cNvCxnSpPr>
              <a:cxnSpLocks noChangeShapeType="1"/>
            </p:cNvCxnSpPr>
            <p:nvPr/>
          </p:nvCxnSpPr>
          <p:spPr bwMode="gray">
            <a:xfrm>
              <a:off x="7318375" y="2225675"/>
              <a:ext cx="0" cy="228600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15" name="Rectangle 11"/>
            <p:cNvSpPr>
              <a:spLocks noChangeArrowheads="1"/>
            </p:cNvSpPr>
            <p:nvPr/>
          </p:nvSpPr>
          <p:spPr bwMode="gray">
            <a:xfrm>
              <a:off x="6518275" y="1768475"/>
              <a:ext cx="76200" cy="4572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gray">
            <a:xfrm>
              <a:off x="6518275" y="2454275"/>
              <a:ext cx="76200" cy="4572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gray">
            <a:xfrm>
              <a:off x="6518275" y="3140075"/>
              <a:ext cx="76200" cy="1676400"/>
            </a:xfrm>
            <a:prstGeom prst="rect">
              <a:avLst/>
            </a:prstGeom>
            <a:noFill/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6518275" y="3902075"/>
              <a:ext cx="152400" cy="15240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6518275" y="2606675"/>
              <a:ext cx="152400" cy="15240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gray">
            <a:xfrm>
              <a:off x="6518275" y="1920875"/>
              <a:ext cx="152400" cy="15240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gray">
            <a:xfrm>
              <a:off x="5995133" y="1692275"/>
              <a:ext cx="1970942" cy="3581400"/>
            </a:xfrm>
            <a:prstGeom prst="rect">
              <a:avLst/>
            </a:prstGeom>
            <a:solidFill>
              <a:srgbClr val="DDDDDD"/>
            </a:solidFill>
            <a:ln w="31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gray">
            <a:xfrm>
              <a:off x="6126529" y="1582593"/>
              <a:ext cx="1752600" cy="489527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GB" sz="1600" dirty="0">
                  <a:latin typeface="Arial" pitchFamily="34" charset="0"/>
                  <a:cs typeface="Arial" pitchFamily="34" charset="0"/>
                </a:rPr>
                <a:t>GAVS</a:t>
              </a: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gray">
            <a:xfrm>
              <a:off x="1133475" y="1692275"/>
              <a:ext cx="1751949" cy="3581400"/>
            </a:xfrm>
            <a:prstGeom prst="rect">
              <a:avLst/>
            </a:prstGeom>
            <a:solidFill>
              <a:srgbClr val="DDDDDD"/>
            </a:solidFill>
            <a:ln w="31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gray">
            <a:xfrm>
              <a:off x="1285875" y="3444875"/>
              <a:ext cx="1447800" cy="16764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GB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Project Manager</a:t>
              </a:r>
              <a:endParaRPr lang="en-GB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gray">
            <a:xfrm>
              <a:off x="1285875" y="2759075"/>
              <a:ext cx="1447800" cy="4572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endPara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gray">
            <a:xfrm>
              <a:off x="1285875" y="2013237"/>
              <a:ext cx="1447800" cy="517238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endPara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gray">
            <a:xfrm>
              <a:off x="6192227" y="3444875"/>
              <a:ext cx="1621448" cy="16764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rIns="0" anchor="ctr"/>
            <a:lstStyle/>
            <a:p>
              <a:pPr algn="ctr">
                <a:lnSpc>
                  <a:spcPct val="90000"/>
                </a:lnSpc>
              </a:pPr>
              <a:r>
                <a:rPr lang="en-GB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Project Lead </a:t>
              </a:r>
              <a:endPara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gray">
            <a:xfrm>
              <a:off x="6177304" y="2759075"/>
              <a:ext cx="1648139" cy="457200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GB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Program Manager</a:t>
              </a:r>
              <a:endPara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gray">
            <a:xfrm>
              <a:off x="6162630" y="1909329"/>
              <a:ext cx="1672049" cy="705427"/>
            </a:xfrm>
            <a:prstGeom prst="rect">
              <a:avLst/>
            </a:prstGeom>
            <a:solidFill>
              <a:schemeClr val="accent1"/>
            </a:solidFill>
            <a:ln w="317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lnSpc>
                  <a:spcPct val="90000"/>
                </a:lnSpc>
              </a:pPr>
              <a:r>
                <a:rPr lang="en-GB" sz="13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Balaji Uppili</a:t>
              </a:r>
            </a:p>
            <a:p>
              <a:pPr algn="ctr">
                <a:lnSpc>
                  <a:spcPct val="90000"/>
                </a:lnSpc>
              </a:pPr>
              <a:r>
                <a:rPr lang="en-GB" sz="13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Global Delivery – Head</a:t>
              </a:r>
            </a:p>
            <a:p>
              <a:pPr algn="ctr">
                <a:lnSpc>
                  <a:spcPct val="90000"/>
                </a:lnSpc>
              </a:pPr>
              <a:endParaRPr lang="en-GB" sz="1300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1300" dirty="0" smtClean="0">
                  <a:solidFill>
                    <a:schemeClr val="bg1"/>
                  </a:solidFill>
                </a:rPr>
                <a:t>Regional Head</a:t>
              </a:r>
              <a:endParaRPr lang="en-GB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AutoShape 28"/>
            <p:cNvCxnSpPr>
              <a:cxnSpLocks noChangeShapeType="1"/>
              <a:stCxn id="26" idx="2"/>
              <a:endCxn id="25" idx="0"/>
            </p:cNvCxnSpPr>
            <p:nvPr/>
          </p:nvCxnSpPr>
          <p:spPr bwMode="gray">
            <a:xfrm rot="5400000">
              <a:off x="1895476" y="2644759"/>
              <a:ext cx="228600" cy="1369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1" name="AutoShape 29"/>
            <p:cNvCxnSpPr>
              <a:cxnSpLocks noChangeShapeType="1"/>
              <a:stCxn id="25" idx="2"/>
            </p:cNvCxnSpPr>
            <p:nvPr/>
          </p:nvCxnSpPr>
          <p:spPr bwMode="gray">
            <a:xfrm>
              <a:off x="2009775" y="3216275"/>
              <a:ext cx="0" cy="228600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4" name="AutoShape 32"/>
            <p:cNvCxnSpPr>
              <a:cxnSpLocks noChangeShapeType="1"/>
              <a:stCxn id="44" idx="6"/>
              <a:endCxn id="48" idx="1"/>
            </p:cNvCxnSpPr>
            <p:nvPr/>
          </p:nvCxnSpPr>
          <p:spPr bwMode="gray">
            <a:xfrm>
              <a:off x="2809874" y="2301875"/>
              <a:ext cx="442364" cy="228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5" name="AutoShape 33"/>
            <p:cNvCxnSpPr>
              <a:cxnSpLocks noChangeShapeType="1"/>
              <a:stCxn id="42" idx="6"/>
              <a:endCxn id="47" idx="1"/>
            </p:cNvCxnSpPr>
            <p:nvPr/>
          </p:nvCxnSpPr>
          <p:spPr bwMode="gray">
            <a:xfrm>
              <a:off x="2809874" y="2987675"/>
              <a:ext cx="442364" cy="483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6" name="AutoShape 34"/>
            <p:cNvCxnSpPr>
              <a:cxnSpLocks noChangeShapeType="1"/>
              <a:stCxn id="40" idx="6"/>
              <a:endCxn id="49" idx="1"/>
            </p:cNvCxnSpPr>
            <p:nvPr/>
          </p:nvCxnSpPr>
          <p:spPr bwMode="gray">
            <a:xfrm flipV="1">
              <a:off x="2809874" y="4282705"/>
              <a:ext cx="442364" cy="370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7" name="AutoShape 35"/>
            <p:cNvCxnSpPr>
              <a:cxnSpLocks noChangeShapeType="1"/>
              <a:endCxn id="41" idx="2"/>
            </p:cNvCxnSpPr>
            <p:nvPr/>
          </p:nvCxnSpPr>
          <p:spPr bwMode="gray">
            <a:xfrm>
              <a:off x="5403850" y="4282705"/>
              <a:ext cx="688730" cy="370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8" name="AutoShape 36"/>
            <p:cNvCxnSpPr>
              <a:cxnSpLocks noChangeShapeType="1"/>
              <a:endCxn id="43" idx="2"/>
            </p:cNvCxnSpPr>
            <p:nvPr/>
          </p:nvCxnSpPr>
          <p:spPr bwMode="gray">
            <a:xfrm flipV="1">
              <a:off x="5469548" y="2987675"/>
              <a:ext cx="623032" cy="483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9" name="AutoShape 37"/>
            <p:cNvCxnSpPr>
              <a:cxnSpLocks noChangeShapeType="1"/>
              <a:endCxn id="45" idx="2"/>
            </p:cNvCxnSpPr>
            <p:nvPr/>
          </p:nvCxnSpPr>
          <p:spPr bwMode="gray">
            <a:xfrm flipV="1">
              <a:off x="5469548" y="2301875"/>
              <a:ext cx="623032" cy="228"/>
            </a:xfrm>
            <a:prstGeom prst="straightConnector1">
              <a:avLst/>
            </a:prstGeom>
            <a:noFill/>
            <a:ln w="3175">
              <a:solidFill>
                <a:schemeClr val="tx2"/>
              </a:solidFill>
              <a:round/>
              <a:headEnd/>
              <a:tailEnd/>
            </a:ln>
          </p:spPr>
        </p:cxnSp>
        <p:sp>
          <p:nvSpPr>
            <p:cNvPr id="40" name="Oval 38"/>
            <p:cNvSpPr>
              <a:spLocks noChangeArrowheads="1"/>
            </p:cNvSpPr>
            <p:nvPr/>
          </p:nvSpPr>
          <p:spPr bwMode="gray">
            <a:xfrm>
              <a:off x="2657475" y="4206875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gray">
            <a:xfrm>
              <a:off x="6092580" y="4206874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gray">
            <a:xfrm>
              <a:off x="2657475" y="2911475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gray">
            <a:xfrm>
              <a:off x="6092580" y="2911474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gray">
            <a:xfrm>
              <a:off x="2657475" y="2225675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gray">
            <a:xfrm>
              <a:off x="6092580" y="2225675"/>
              <a:ext cx="152400" cy="1524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gray">
            <a:xfrm>
              <a:off x="1133475" y="1692275"/>
              <a:ext cx="1752600" cy="381000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&lt;Client&gt;</a:t>
              </a:r>
              <a:endParaRPr lang="en-GB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gray">
            <a:xfrm>
              <a:off x="3252239" y="2759472"/>
              <a:ext cx="2414404" cy="457371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54000" rIns="54000" anchor="ctr"/>
            <a:lstStyle/>
            <a:p>
              <a:pPr algn="ctr">
                <a:lnSpc>
                  <a:spcPct val="90000"/>
                </a:lnSpc>
                <a:spcBef>
                  <a:spcPct val="10000"/>
                </a:spcBef>
                <a:defRPr/>
              </a:pPr>
              <a:endPara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gray">
            <a:xfrm>
              <a:off x="3252239" y="2073417"/>
              <a:ext cx="2414404" cy="457371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10000"/>
                </a:spcBef>
                <a:defRPr/>
              </a:pPr>
              <a:endPara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gray">
            <a:xfrm>
              <a:off x="3252239" y="3901562"/>
              <a:ext cx="2348706" cy="762285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10000"/>
                </a:spcBef>
                <a:defRPr/>
              </a:pPr>
              <a:r>
                <a:rPr lang="en-GB" sz="1400" i="1" dirty="0" smtClean="0">
                  <a:solidFill>
                    <a:schemeClr val="bg1"/>
                  </a:solidFill>
                </a:rPr>
                <a:t>Support Team </a:t>
              </a:r>
              <a:endParaRPr lang="en-GB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7" name="AutoShape 28"/>
          <p:cNvCxnSpPr>
            <a:cxnSpLocks noChangeShapeType="1"/>
            <a:stCxn id="29" idx="2"/>
            <a:endCxn id="28" idx="0"/>
          </p:cNvCxnSpPr>
          <p:nvPr/>
        </p:nvCxnSpPr>
        <p:spPr bwMode="gray">
          <a:xfrm rot="16200000" flipH="1">
            <a:off x="7312583" y="2766753"/>
            <a:ext cx="202660" cy="3154"/>
          </a:xfrm>
          <a:prstGeom prst="straightConnector1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68" name="AutoShape 29"/>
          <p:cNvCxnSpPr>
            <a:cxnSpLocks noChangeShapeType="1"/>
          </p:cNvCxnSpPr>
          <p:nvPr/>
        </p:nvCxnSpPr>
        <p:spPr bwMode="gray">
          <a:xfrm>
            <a:off x="7404253" y="3490348"/>
            <a:ext cx="0" cy="321013"/>
          </a:xfrm>
          <a:prstGeom prst="straightConnector1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Governance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7363" y="1676400"/>
            <a:ext cx="4160837" cy="3977140"/>
            <a:chOff x="3733800" y="1676400"/>
            <a:chExt cx="3703274" cy="3540456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3800" y="1676400"/>
              <a:ext cx="3703274" cy="3540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4734935" y="2151233"/>
              <a:ext cx="1627028" cy="465771"/>
            </a:xfrm>
            <a:prstGeom prst="rect">
              <a:avLst/>
            </a:prstGeom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kern="0" dirty="0" smtClean="0">
                  <a:ea typeface="ＭＳ Ｐゴシック" charset="-128"/>
                  <a:cs typeface="Arial" pitchFamily="34" charset="0"/>
                </a:rPr>
                <a:t>Engagement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kern="0" dirty="0" smtClean="0">
                  <a:ea typeface="ＭＳ Ｐゴシック" charset="-128"/>
                  <a:cs typeface="Arial" pitchFamily="34" charset="0"/>
                </a:rPr>
                <a:t>Governance</a:t>
              </a:r>
              <a:endParaRPr lang="en-US" sz="1400" b="0" kern="0" dirty="0"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48103" y="3895045"/>
              <a:ext cx="1627723" cy="41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/>
              <a:r>
                <a:rPr lang="en-US" sz="1200" b="0" dirty="0">
                  <a:cs typeface="Arial" pitchFamily="34" charset="0"/>
                </a:rPr>
                <a:t>Program Management </a:t>
              </a:r>
              <a:r>
                <a:rPr lang="en-US" sz="1200" b="0" dirty="0" smtClean="0">
                  <a:cs typeface="Arial" pitchFamily="34" charset="0"/>
                </a:rPr>
                <a:t>Office</a:t>
              </a:r>
              <a:endParaRPr lang="en-US" sz="1200" b="0" dirty="0"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38201" y="4643115"/>
              <a:ext cx="1627723" cy="410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/>
              <a:r>
                <a:rPr lang="en-US" sz="1200" b="0" dirty="0" smtClean="0">
                  <a:cs typeface="Arial" pitchFamily="34" charset="0"/>
                </a:rPr>
                <a:t>Maintenance &amp; Support</a:t>
              </a:r>
            </a:p>
            <a:p>
              <a:pPr algn="ctr"/>
              <a:r>
                <a:rPr lang="en-US" sz="1200" b="0" dirty="0" smtClean="0">
                  <a:cs typeface="Arial" pitchFamily="34" charset="0"/>
                </a:rPr>
                <a:t>Team</a:t>
              </a:r>
              <a:endParaRPr lang="en-US" sz="1200" b="0" dirty="0"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24720" y="3203476"/>
              <a:ext cx="1697333" cy="246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/>
              <a:r>
                <a:rPr lang="en-US" sz="1200" b="0" dirty="0" smtClean="0">
                  <a:cs typeface="Arial" pitchFamily="34" charset="0"/>
                </a:rPr>
                <a:t>Steering </a:t>
              </a:r>
              <a:r>
                <a:rPr lang="en-US" sz="1200" b="0" dirty="0">
                  <a:cs typeface="Arial" pitchFamily="34" charset="0"/>
                </a:rPr>
                <a:t>Committee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116096" y="2961752"/>
              <a:ext cx="2880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6497933" y="3529484"/>
              <a:ext cx="2880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960995" y="4005943"/>
              <a:ext cx="2880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Arial" pitchFamily="34" charset="0"/>
                  <a:ea typeface="ＭＳ Ｐゴシック"/>
                  <a:cs typeface="ＭＳ Ｐゴシック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  <p:sp>
        <p:nvSpPr>
          <p:cNvPr id="15" name="Rounded Rectangle 14"/>
          <p:cNvSpPr/>
          <p:nvPr/>
        </p:nvSpPr>
        <p:spPr bwMode="auto">
          <a:xfrm>
            <a:off x="4972050" y="1190586"/>
            <a:ext cx="4022725" cy="1677988"/>
          </a:xfrm>
          <a:prstGeom prst="roundRect">
            <a:avLst>
              <a:gd name="adj" fmla="val 6381"/>
            </a:avLst>
          </a:prstGeom>
          <a:solidFill>
            <a:schemeClr val="accent3">
              <a:lumMod val="60000"/>
              <a:lumOff val="40000"/>
            </a:schemeClr>
          </a:solidFill>
          <a:ln w="63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b="0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5065712" y="1149311"/>
            <a:ext cx="2606675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Steering </a:t>
            </a:r>
            <a:r>
              <a:rPr lang="en-US" sz="16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Committee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060701" y="1427209"/>
            <a:ext cx="3897619" cy="1337741"/>
          </a:xfrm>
          <a:prstGeom prst="roundRect">
            <a:avLst>
              <a:gd name="adj" fmla="val 9124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63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50000"/>
                <a:alpha val="14000"/>
              </a:scheme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5141912" y="1474748"/>
            <a:ext cx="1825625" cy="11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6E6729"/>
            </a:prstShdw>
          </a:effectLst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122238" indent="-122238">
              <a:buSzPct val="70000"/>
              <a:buFontTx/>
              <a:buChar char="•"/>
            </a:pPr>
            <a:r>
              <a:rPr lang="en-US" sz="140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Senior Executives </a:t>
            </a:r>
            <a:r>
              <a:rPr lang="en-US" sz="1400" b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from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DHL </a:t>
            </a: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&amp; GAVS review the </a:t>
            </a:r>
            <a:r>
              <a:rPr lang="en-US" sz="140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Engagement Metrics </a:t>
            </a: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and ensure </a:t>
            </a:r>
            <a:r>
              <a:rPr lang="en-US" sz="1400" b="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that the </a:t>
            </a: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program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objectives and are </a:t>
            </a:r>
            <a:r>
              <a:rPr lang="en-US" sz="1400" b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achieved </a:t>
            </a:r>
          </a:p>
          <a:p>
            <a:pPr marL="122238" indent="-122238">
              <a:buSzPct val="70000"/>
            </a:pPr>
            <a:endParaRPr lang="en-US" sz="1400" b="0" baseline="-25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22238" indent="-122238">
              <a:buSzPct val="70000"/>
              <a:buFontTx/>
              <a:buChar char="•"/>
            </a:pPr>
            <a:r>
              <a:rPr lang="en-US" sz="140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Develop strategic </a:t>
            </a: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direction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1400" b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plans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for the engagement</a:t>
            </a:r>
            <a:endParaRPr lang="en-US" sz="1400" b="0" baseline="-25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6967537" y="1417599"/>
            <a:ext cx="1827213" cy="131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6E6729"/>
            </a:prstShdw>
          </a:effectLst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122238" indent="-122238">
              <a:buSzPct val="70000"/>
              <a:buFontTx/>
              <a:buChar char="•"/>
            </a:pPr>
            <a:r>
              <a:rPr lang="en-US" sz="1400" b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Periodic</a:t>
            </a:r>
            <a:r>
              <a:rPr lang="en-US" sz="1400" b="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reviews </a:t>
            </a:r>
            <a:r>
              <a:rPr lang="en-US" sz="140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authority </a:t>
            </a:r>
            <a:r>
              <a:rPr lang="en-US" sz="140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 the committees,</a:t>
            </a:r>
            <a:r>
              <a:rPr lang="en-US" sz="1400" b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and recommendations for </a:t>
            </a:r>
            <a:r>
              <a:rPr lang="en-US" sz="140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continuous improvement</a:t>
            </a:r>
          </a:p>
          <a:p>
            <a:pPr marL="122238" indent="-122238">
              <a:buSzPct val="70000"/>
              <a:buFontTx/>
              <a:buChar char="•"/>
            </a:pPr>
            <a:endParaRPr lang="en-US" sz="1400" b="0" baseline="-25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22238" indent="-122238">
              <a:buSzPct val="70000"/>
              <a:buFontTx/>
              <a:buChar char="•"/>
            </a:pP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Review</a:t>
            </a:r>
            <a:r>
              <a:rPr lang="en-US" sz="1400" b="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approve</a:t>
            </a:r>
            <a:r>
              <a:rPr lang="en-US" sz="1400" b="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performance</a:t>
            </a:r>
            <a:r>
              <a:rPr lang="en-US" sz="1400" b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customer </a:t>
            </a:r>
            <a:r>
              <a:rPr lang="en-US" sz="1400" b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satisfaction,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audit </a:t>
            </a:r>
            <a:r>
              <a:rPr lang="en-US" sz="1400" b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results etc. </a:t>
            </a:r>
          </a:p>
          <a:p>
            <a:pPr marL="122238" indent="-122238">
              <a:buSzPct val="70000"/>
              <a:buFontTx/>
              <a:buChar char="•"/>
            </a:pPr>
            <a:endParaRPr lang="en-US" sz="1400" b="0" baseline="-25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835525" y="1143000"/>
            <a:ext cx="273050" cy="2746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200" dirty="0">
                <a:solidFill>
                  <a:srgbClr val="FFFFFF"/>
                </a:solidFill>
              </a:rPr>
              <a:t>1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978400" y="3019553"/>
            <a:ext cx="4022725" cy="1720889"/>
          </a:xfrm>
          <a:prstGeom prst="roundRect">
            <a:avLst>
              <a:gd name="adj" fmla="val 6381"/>
            </a:avLst>
          </a:prstGeom>
          <a:gradFill>
            <a:gsLst>
              <a:gs pos="0">
                <a:srgbClr val="E0BF44">
                  <a:alpha val="77000"/>
                </a:srgbClr>
              </a:gs>
              <a:gs pos="100000">
                <a:srgbClr val="EDDC97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061975" y="3265427"/>
            <a:ext cx="3896345" cy="1398816"/>
          </a:xfrm>
          <a:prstGeom prst="roundRect">
            <a:avLst>
              <a:gd name="adj" fmla="val 9124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63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50000"/>
                <a:alpha val="14000"/>
              </a:scheme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5105400" y="3314829"/>
            <a:ext cx="1931988" cy="127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6E6729"/>
            </a:prstShdw>
          </a:effectLst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122238" indent="-122238">
              <a:buSzPct val="70000"/>
              <a:buFontTx/>
              <a:buChar char="•"/>
            </a:pPr>
            <a:r>
              <a:rPr lang="en-US" sz="140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Program Leadership </a:t>
            </a:r>
            <a:r>
              <a:rPr lang="en-US" sz="1400" b="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from </a:t>
            </a: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DHL</a:t>
            </a:r>
            <a:r>
              <a:rPr lang="en-US" sz="1400" b="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and GAVS will actively manage program to </a:t>
            </a:r>
            <a:r>
              <a:rPr lang="en-US" sz="1400" b="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manage timelines </a:t>
            </a: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&amp; service delivery</a:t>
            </a:r>
            <a:endParaRPr lang="en-US" sz="1400" b="0" baseline="-250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marL="122238" indent="-122238">
              <a:buSzPct val="70000"/>
              <a:buFontTx/>
              <a:buChar char="•"/>
            </a:pPr>
            <a:endParaRPr lang="en-US" sz="1400" b="0" baseline="-25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22238" indent="-122238">
              <a:buSzPct val="70000"/>
              <a:buFontTx/>
              <a:buChar char="•"/>
            </a:pPr>
            <a:r>
              <a:rPr lang="en-US" sz="140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Monitor and review </a:t>
            </a:r>
            <a:r>
              <a:rPr lang="en-US" sz="1400" b="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the ongoing status </a:t>
            </a: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of delivery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7023100" y="3318004"/>
            <a:ext cx="1933575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6E6729"/>
            </a:prstShdw>
          </a:effectLst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122238" indent="-122238">
              <a:buSzPct val="70000"/>
              <a:buFontTx/>
              <a:buChar char="•"/>
            </a:pPr>
            <a:r>
              <a:rPr lang="en-US" sz="140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Manage </a:t>
            </a: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demand</a:t>
            </a:r>
            <a:r>
              <a:rPr lang="en-US" sz="1400" b="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schedule, plans cross </a:t>
            </a:r>
            <a:r>
              <a:rPr lang="en-US" sz="1400" b="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project integration, </a:t>
            </a: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steady state operations</a:t>
            </a:r>
            <a:r>
              <a:rPr lang="en-US" sz="1400" b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risks </a:t>
            </a:r>
            <a:r>
              <a:rPr lang="en-US" sz="1400" b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opportunities</a:t>
            </a:r>
            <a:endParaRPr lang="en-US" sz="1400" b="0" baseline="-25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22238" indent="-122238">
              <a:buSzPct val="70000"/>
              <a:buFontTx/>
              <a:buChar char="•"/>
            </a:pPr>
            <a:endParaRPr lang="en-US" sz="1400" b="0" baseline="-25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22238" indent="-122238">
              <a:buSzPct val="70000"/>
              <a:buFontTx/>
              <a:buChar char="•"/>
            </a:pP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Provide operational</a:t>
            </a:r>
            <a:r>
              <a:rPr lang="en-US" sz="1400" b="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, technical, financial, and general </a:t>
            </a:r>
            <a:r>
              <a:rPr lang="en-US" sz="140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management oversight </a:t>
            </a:r>
            <a:r>
              <a:rPr lang="en-US" sz="1400" b="0" baseline="-250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of the </a:t>
            </a: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program and teams</a:t>
            </a:r>
            <a:endParaRPr lang="en-US" sz="1400" b="0" baseline="-25000" dirty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5102225" y="2971929"/>
            <a:ext cx="3363912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0" hangingPunct="0"/>
            <a:r>
              <a:rPr lang="en-US" sz="1600" baseline="-25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 Management </a:t>
            </a:r>
            <a:r>
              <a:rPr lang="en-US" sz="16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Office</a:t>
            </a:r>
            <a:endParaRPr lang="en-US" sz="16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868863" y="2968793"/>
            <a:ext cx="263525" cy="274638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200" dirty="0">
                <a:solidFill>
                  <a:srgbClr val="FFFFFF"/>
                </a:solidFill>
              </a:rPr>
              <a:t>2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008562" y="4872038"/>
            <a:ext cx="3992563" cy="1604962"/>
          </a:xfrm>
          <a:prstGeom prst="roundRect">
            <a:avLst>
              <a:gd name="adj" fmla="val 6381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5105457" y="5099066"/>
            <a:ext cx="3849878" cy="1290550"/>
          </a:xfrm>
          <a:prstGeom prst="roundRect">
            <a:avLst>
              <a:gd name="adj" fmla="val 9124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 w="63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lumMod val="50000"/>
                <a:alpha val="14000"/>
              </a:scheme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5175250" y="5133536"/>
            <a:ext cx="1970087" cy="125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6E6729"/>
            </a:prstShdw>
          </a:effectLst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122238" indent="-122238">
              <a:buSzPct val="70000"/>
              <a:buFontTx/>
              <a:buChar char="•"/>
            </a:pP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Identity the level of</a:t>
            </a:r>
            <a:endParaRPr lang="en-US" sz="1400" b="0" baseline="-25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22238" indent="-122238">
              <a:buSzPct val="70000"/>
              <a:buFontTx/>
              <a:buChar char="•"/>
            </a:pP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tickets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Make changes &amp; update the change </a:t>
            </a: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management</a:t>
            </a:r>
            <a:endParaRPr lang="en-US" sz="1400" baseline="-25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22238" indent="-122238">
              <a:buSzPct val="70000"/>
              <a:buFontTx/>
              <a:buChar char="•"/>
            </a:pP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Report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status to Program Management Office </a:t>
            </a:r>
          </a:p>
          <a:p>
            <a:pPr marL="122238" indent="-122238">
              <a:buSzPct val="70000"/>
              <a:buFontTx/>
              <a:buChar char="•"/>
            </a:pPr>
            <a:r>
              <a:rPr lang="en-US" sz="140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Identify</a:t>
            </a: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issues / </a:t>
            </a:r>
            <a:r>
              <a:rPr lang="en-US" sz="1400" b="0" baseline="-25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obstacles &amp;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manage / escalate</a:t>
            </a:r>
            <a:endParaRPr lang="en-US" sz="1400" b="0" baseline="-25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5094287" y="4818063"/>
            <a:ext cx="2847975" cy="2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0" hangingPunct="0"/>
            <a:r>
              <a:rPr lang="en-US" sz="1600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 &amp; Operations Teams</a:t>
            </a:r>
            <a:endParaRPr lang="en-US" sz="1600" baseline="-25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4843463" y="4819689"/>
            <a:ext cx="274637" cy="274638"/>
          </a:xfrm>
          <a:prstGeom prst="ellipse">
            <a:avLst/>
          </a:prstGeom>
          <a:solidFill>
            <a:srgbClr val="C1824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defRPr/>
            </a:pPr>
            <a:r>
              <a:rPr lang="en-US" sz="12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129462" y="5156200"/>
            <a:ext cx="1825873" cy="12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6E6729"/>
            </a:prstShdw>
          </a:effectLst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122238" indent="-122238">
              <a:buSzPct val="70000"/>
              <a:buFontTx/>
              <a:buChar char="•"/>
            </a:pPr>
            <a:r>
              <a:rPr lang="en-US" sz="1400" b="0" baseline="-25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Develop enhancements</a:t>
            </a:r>
            <a:endParaRPr lang="en-US" sz="1400" b="0" baseline="-25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122238" indent="-122238">
              <a:buSzPct val="70000"/>
              <a:buFontTx/>
              <a:buChar char="•"/>
            </a:pP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Address tickets</a:t>
            </a:r>
            <a:r>
              <a:rPr lang="en-US" sz="1400" b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b="0" baseline="-25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&amp; adhere to SLA</a:t>
            </a:r>
            <a:endParaRPr lang="en-US" sz="1400" b="0" baseline="-250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4" name="Slide Number Placeholder 3"/>
          <p:cNvSpPr txBox="1">
            <a:spLocks/>
          </p:cNvSpPr>
          <p:nvPr/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908F0-4138-4D89-B4A3-8385F676DEB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Reporting through EMO</a:t>
            </a:r>
            <a:endParaRPr lang="en-US" dirty="0"/>
          </a:p>
        </p:txBody>
      </p:sp>
      <p:sp>
        <p:nvSpPr>
          <p:cNvPr id="34" name="Slide Number Placeholder 3"/>
          <p:cNvSpPr txBox="1">
            <a:spLocks/>
          </p:cNvSpPr>
          <p:nvPr/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6908F0-4138-4D89-B4A3-8385F676DEB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199"/>
            <a:ext cx="3657600" cy="20878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962400"/>
            <a:ext cx="4393795" cy="23258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219200"/>
            <a:ext cx="3856389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5" name="AutoShape 2075"/>
          <p:cNvSpPr>
            <a:spLocks noChangeArrowheads="1"/>
          </p:cNvSpPr>
          <p:nvPr/>
        </p:nvSpPr>
        <p:spPr bwMode="auto">
          <a:xfrm>
            <a:off x="6705600" y="5192712"/>
            <a:ext cx="2133600" cy="827088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 lIns="91364" tIns="45680" rIns="91364" bIns="45680"/>
          <a:lstStyle/>
          <a:p>
            <a:pPr marL="95250">
              <a:spcBef>
                <a:spcPct val="20000"/>
              </a:spcBef>
            </a:pPr>
            <a:r>
              <a:rPr lang="en-US" sz="1300" b="1" i="1" dirty="0" smtClean="0">
                <a:latin typeface="Verdana" pitchFamily="34" charset="0"/>
                <a:cs typeface="Times New Roman" pitchFamily="18" charset="0"/>
              </a:rPr>
              <a:t>One-stop shop for engagement ad project health</a:t>
            </a:r>
            <a:endParaRPr lang="en-US" sz="1300" b="1" i="1" dirty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 bwMode="auto">
          <a:xfrm>
            <a:off x="1323472" y="2438400"/>
            <a:ext cx="6601328" cy="19812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Commercials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sample 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900" dirty="0" smtClean="0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4457700" y="4857750"/>
            <a:ext cx="0" cy="0"/>
          </a:xfrm>
          <a:prstGeom prst="line">
            <a:avLst/>
          </a:prstGeom>
          <a:noFill/>
          <a:ln w="47625" cmpd="tri">
            <a:solidFill>
              <a:srgbClr val="000080"/>
            </a:solidFill>
            <a:round/>
            <a:headEnd type="diamond" w="sm" len="sm"/>
            <a:tailEnd type="diamond" w="sm" len="sm"/>
          </a:ln>
        </p:spPr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76200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1648" y="5638800"/>
            <a:ext cx="2133600" cy="33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31995" y="3154918"/>
            <a:ext cx="4900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9-week Knowledge Transition, followed by Steady State</a:t>
            </a:r>
            <a:endParaRPr lang="en-US" sz="1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294406" y="5940623"/>
            <a:ext cx="6630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The Project Lead and Business Analyst will travel to onsite for transition and move back to offshore during Steady State</a:t>
            </a:r>
            <a:endParaRPr lang="en-US" sz="1400" b="1" i="1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962400"/>
            <a:ext cx="8665899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provided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9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905000"/>
          <a:ext cx="71251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392"/>
                <a:gridCol w="1752600"/>
                <a:gridCol w="1371600"/>
                <a:gridCol w="1333008"/>
                <a:gridCol w="11815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Phase-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Item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Week 1 – 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Week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7 – 16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Week 17 …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Knowledge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Resource Cost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Travel &amp; Expense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Guided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&amp; Lead Support / Stabilization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Resource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Cost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Travel &amp; Expense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Steady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State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Resource Cost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Travel &amp; Expense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AutoShape 2075"/>
          <p:cNvSpPr>
            <a:spLocks noChangeArrowheads="1"/>
          </p:cNvSpPr>
          <p:nvPr/>
        </p:nvSpPr>
        <p:spPr bwMode="auto">
          <a:xfrm>
            <a:off x="914400" y="5105400"/>
            <a:ext cx="7315200" cy="68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 lIns="91364" tIns="45680" rIns="91364" bIns="45680"/>
          <a:lstStyle/>
          <a:p>
            <a:pPr marL="155575" indent="-155575" algn="l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300" b="1" i="1" dirty="0" smtClean="0">
                <a:latin typeface="Verdana" pitchFamily="34" charset="0"/>
                <a:cs typeface="Times New Roman" pitchFamily="18" charset="0"/>
              </a:rPr>
              <a:t>&lt;Any note&gt;</a:t>
            </a:r>
            <a:endParaRPr lang="en-US" sz="1300" dirty="0" smtClean="0">
              <a:latin typeface="Verdana" pitchFamily="34" charset="0"/>
              <a:cs typeface="Times New Roman" pitchFamily="18" charset="0"/>
            </a:endParaRPr>
          </a:p>
          <a:p>
            <a:pPr marL="155575" indent="-155575" algn="l">
              <a:spcBef>
                <a:spcPct val="20000"/>
              </a:spcBef>
              <a:buFont typeface="Wingdings" pitchFamily="2" charset="2"/>
              <a:buChar char="§"/>
            </a:pPr>
            <a:endParaRPr lang="en-US" sz="1300" dirty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 bwMode="auto">
          <a:xfrm>
            <a:off x="1323472" y="2438400"/>
            <a:ext cx="6601328" cy="19812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Roadmap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92162"/>
          </a:xfrm>
        </p:spPr>
        <p:txBody>
          <a:bodyPr/>
          <a:lstStyle/>
          <a:p>
            <a:r>
              <a:rPr lang="en-US" dirty="0" smtClean="0"/>
              <a:t>Roadmap towards a Managed Service</a:t>
            </a:r>
          </a:p>
        </p:txBody>
      </p:sp>
      <p:sp>
        <p:nvSpPr>
          <p:cNvPr id="70" name="Content Placeholder 69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&lt;Sample provided&gt;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873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9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1000" y="4890461"/>
            <a:ext cx="1301959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b="1" i="0" dirty="0" smtClean="0"/>
              <a:t>Staff Augmentation</a:t>
            </a:r>
            <a:endParaRPr lang="en-US" sz="1000" b="1" i="0" dirty="0"/>
          </a:p>
        </p:txBody>
      </p:sp>
      <p:sp>
        <p:nvSpPr>
          <p:cNvPr id="6" name="TextBox 5"/>
          <p:cNvSpPr txBox="1"/>
          <p:nvPr/>
        </p:nvSpPr>
        <p:spPr>
          <a:xfrm>
            <a:off x="2095487" y="4890461"/>
            <a:ext cx="1265090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b="1" i="0" dirty="0" smtClean="0"/>
              <a:t>Co-Mingled Teams</a:t>
            </a:r>
            <a:endParaRPr lang="en-US" sz="1000" b="1" i="0" dirty="0"/>
          </a:p>
        </p:txBody>
      </p:sp>
      <p:sp>
        <p:nvSpPr>
          <p:cNvPr id="7" name="TextBox 6"/>
          <p:cNvSpPr txBox="1"/>
          <p:nvPr/>
        </p:nvSpPr>
        <p:spPr>
          <a:xfrm>
            <a:off x="3820122" y="4890461"/>
            <a:ext cx="1445262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b="1" i="0" dirty="0" smtClean="0"/>
              <a:t>Delivery with SLAs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0433" y="4890461"/>
            <a:ext cx="1192955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b="1" i="0" dirty="0" smtClean="0"/>
              <a:t>Managed Services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9474" y="4890461"/>
            <a:ext cx="1803699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b="1" i="0" dirty="0" smtClean="0"/>
              <a:t>Delivery with Business SLAs</a:t>
            </a:r>
          </a:p>
        </p:txBody>
      </p:sp>
      <p:grpSp>
        <p:nvGrpSpPr>
          <p:cNvPr id="10" name="Group 38"/>
          <p:cNvGrpSpPr/>
          <p:nvPr/>
        </p:nvGrpSpPr>
        <p:grpSpPr>
          <a:xfrm>
            <a:off x="1041873" y="1428464"/>
            <a:ext cx="7416327" cy="3451695"/>
            <a:chOff x="1212579" y="1475741"/>
            <a:chExt cx="6962157" cy="2573019"/>
          </a:xfrm>
        </p:grpSpPr>
        <p:grpSp>
          <p:nvGrpSpPr>
            <p:cNvPr id="11" name="Group 23"/>
            <p:cNvGrpSpPr/>
            <p:nvPr/>
          </p:nvGrpSpPr>
          <p:grpSpPr>
            <a:xfrm>
              <a:off x="1219836" y="1735048"/>
              <a:ext cx="6713220" cy="2312917"/>
              <a:chOff x="1280160" y="4434840"/>
              <a:chExt cx="6713220" cy="19812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1280160" y="4434840"/>
                <a:ext cx="6713220" cy="1981200"/>
              </a:xfrm>
              <a:prstGeom prst="rect">
                <a:avLst/>
              </a:prstGeom>
              <a:solidFill>
                <a:srgbClr val="8BC5FF"/>
              </a:solidFill>
              <a:ln w="9525" cap="flat" cmpd="sng" algn="ctr">
                <a:solidFill>
                  <a:srgbClr val="8BC5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1280160" y="4739640"/>
                <a:ext cx="6713220" cy="1676400"/>
              </a:xfrm>
              <a:custGeom>
                <a:avLst/>
                <a:gdLst>
                  <a:gd name="connsiteX0" fmla="*/ 0 w 6713220"/>
                  <a:gd name="connsiteY0" fmla="*/ 0 h 1981200"/>
                  <a:gd name="connsiteX1" fmla="*/ 6713220 w 6713220"/>
                  <a:gd name="connsiteY1" fmla="*/ 0 h 1981200"/>
                  <a:gd name="connsiteX2" fmla="*/ 6713220 w 6713220"/>
                  <a:gd name="connsiteY2" fmla="*/ 1981200 h 1981200"/>
                  <a:gd name="connsiteX3" fmla="*/ 0 w 6713220"/>
                  <a:gd name="connsiteY3" fmla="*/ 1981200 h 1981200"/>
                  <a:gd name="connsiteX4" fmla="*/ 0 w 6713220"/>
                  <a:gd name="connsiteY4" fmla="*/ 0 h 1981200"/>
                  <a:gd name="connsiteX0" fmla="*/ 0 w 6713220"/>
                  <a:gd name="connsiteY0" fmla="*/ 0 h 1981200"/>
                  <a:gd name="connsiteX1" fmla="*/ 6713220 w 6713220"/>
                  <a:gd name="connsiteY1" fmla="*/ 0 h 1981200"/>
                  <a:gd name="connsiteX2" fmla="*/ 6713220 w 6713220"/>
                  <a:gd name="connsiteY2" fmla="*/ 304800 h 1981200"/>
                  <a:gd name="connsiteX3" fmla="*/ 6713220 w 6713220"/>
                  <a:gd name="connsiteY3" fmla="*/ 1981200 h 1981200"/>
                  <a:gd name="connsiteX4" fmla="*/ 0 w 6713220"/>
                  <a:gd name="connsiteY4" fmla="*/ 1981200 h 1981200"/>
                  <a:gd name="connsiteX5" fmla="*/ 0 w 6713220"/>
                  <a:gd name="connsiteY5" fmla="*/ 0 h 1981200"/>
                  <a:gd name="connsiteX0" fmla="*/ 0 w 6713220"/>
                  <a:gd name="connsiteY0" fmla="*/ 0 h 1981200"/>
                  <a:gd name="connsiteX1" fmla="*/ 6713220 w 6713220"/>
                  <a:gd name="connsiteY1" fmla="*/ 0 h 1981200"/>
                  <a:gd name="connsiteX2" fmla="*/ 6713220 w 6713220"/>
                  <a:gd name="connsiteY2" fmla="*/ 304800 h 1981200"/>
                  <a:gd name="connsiteX3" fmla="*/ 6713220 w 6713220"/>
                  <a:gd name="connsiteY3" fmla="*/ 1981200 h 1981200"/>
                  <a:gd name="connsiteX4" fmla="*/ 0 w 6713220"/>
                  <a:gd name="connsiteY4" fmla="*/ 1981200 h 1981200"/>
                  <a:gd name="connsiteX5" fmla="*/ 0 w 6713220"/>
                  <a:gd name="connsiteY5" fmla="*/ 1676400 h 1981200"/>
                  <a:gd name="connsiteX6" fmla="*/ 0 w 6713220"/>
                  <a:gd name="connsiteY6" fmla="*/ 0 h 1981200"/>
                  <a:gd name="connsiteX0" fmla="*/ 0 w 6713220"/>
                  <a:gd name="connsiteY0" fmla="*/ 1676400 h 1981200"/>
                  <a:gd name="connsiteX1" fmla="*/ 6713220 w 6713220"/>
                  <a:gd name="connsiteY1" fmla="*/ 0 h 1981200"/>
                  <a:gd name="connsiteX2" fmla="*/ 6713220 w 6713220"/>
                  <a:gd name="connsiteY2" fmla="*/ 304800 h 1981200"/>
                  <a:gd name="connsiteX3" fmla="*/ 6713220 w 6713220"/>
                  <a:gd name="connsiteY3" fmla="*/ 1981200 h 1981200"/>
                  <a:gd name="connsiteX4" fmla="*/ 0 w 6713220"/>
                  <a:gd name="connsiteY4" fmla="*/ 1981200 h 1981200"/>
                  <a:gd name="connsiteX5" fmla="*/ 0 w 6713220"/>
                  <a:gd name="connsiteY5" fmla="*/ 1676400 h 19812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  <a:gd name="connsiteX0" fmla="*/ 0 w 6713220"/>
                  <a:gd name="connsiteY0" fmla="*/ 1371600 h 1676400"/>
                  <a:gd name="connsiteX1" fmla="*/ 6713220 w 6713220"/>
                  <a:gd name="connsiteY1" fmla="*/ 0 h 1676400"/>
                  <a:gd name="connsiteX2" fmla="*/ 6713220 w 6713220"/>
                  <a:gd name="connsiteY2" fmla="*/ 1676400 h 1676400"/>
                  <a:gd name="connsiteX3" fmla="*/ 0 w 6713220"/>
                  <a:gd name="connsiteY3" fmla="*/ 1676400 h 1676400"/>
                  <a:gd name="connsiteX4" fmla="*/ 0 w 6713220"/>
                  <a:gd name="connsiteY4" fmla="*/ 137160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3220" h="1676400">
                    <a:moveTo>
                      <a:pt x="0" y="1371600"/>
                    </a:moveTo>
                    <a:cubicBezTo>
                      <a:pt x="2323465" y="809625"/>
                      <a:pt x="3713480" y="104775"/>
                      <a:pt x="6713220" y="0"/>
                    </a:cubicBezTo>
                    <a:lnTo>
                      <a:pt x="6713220" y="1676400"/>
                    </a:lnTo>
                    <a:lnTo>
                      <a:pt x="0" y="1676400"/>
                    </a:lnTo>
                    <a:lnTo>
                      <a:pt x="0" y="1371600"/>
                    </a:lnTo>
                    <a:close/>
                  </a:path>
                </a:pathLst>
              </a:custGeom>
              <a:solidFill>
                <a:srgbClr val="00B0F0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0" y="1735906"/>
              <a:ext cx="1795635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200" b="1" i="0" dirty="0" smtClean="0"/>
                <a:t>Resource-based</a:t>
              </a:r>
              <a:endParaRPr lang="en-US" sz="1200" b="1" i="0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1219836" y="4047965"/>
              <a:ext cx="6954900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rot="16200000" flipV="1">
              <a:off x="-73931" y="2762251"/>
              <a:ext cx="2573019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8" name="Group 17"/>
          <p:cNvGrpSpPr/>
          <p:nvPr/>
        </p:nvGrpSpPr>
        <p:grpSpPr>
          <a:xfrm>
            <a:off x="506349" y="5166375"/>
            <a:ext cx="8397981" cy="1215089"/>
            <a:chOff x="677055" y="4642825"/>
            <a:chExt cx="8397981" cy="1215089"/>
          </a:xfrm>
        </p:grpSpPr>
        <p:grpSp>
          <p:nvGrpSpPr>
            <p:cNvPr id="19" name="Group 53"/>
            <p:cNvGrpSpPr/>
            <p:nvPr/>
          </p:nvGrpSpPr>
          <p:grpSpPr>
            <a:xfrm>
              <a:off x="7214154" y="4642827"/>
              <a:ext cx="1860882" cy="855423"/>
              <a:chOff x="700578" y="3434715"/>
              <a:chExt cx="1860882" cy="855423"/>
            </a:xfrm>
          </p:grpSpPr>
          <p:cxnSp>
            <p:nvCxnSpPr>
              <p:cNvPr id="42" name="Straight Connector 41"/>
              <p:cNvCxnSpPr/>
              <p:nvPr/>
            </p:nvCxnSpPr>
            <p:spPr bwMode="auto">
              <a:xfrm rot="10800000" flipH="1" flipV="1">
                <a:off x="714372" y="3434715"/>
                <a:ext cx="0" cy="8229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rot="16200000" flipH="1" flipV="1">
                <a:off x="1317877" y="3292220"/>
                <a:ext cx="0" cy="1207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700578" y="3691492"/>
                <a:ext cx="1301959" cy="2462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00" b="1" dirty="0" smtClean="0"/>
                  <a:t>Output Based pricing </a:t>
                </a:r>
                <a:endParaRPr lang="en-US" sz="1000" b="1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rot="10800000" flipV="1">
                <a:off x="714372" y="4257676"/>
                <a:ext cx="184708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6" name="TextBox 45"/>
              <p:cNvSpPr txBox="1"/>
              <p:nvPr/>
            </p:nvSpPr>
            <p:spPr>
              <a:xfrm>
                <a:off x="700578" y="4043917"/>
                <a:ext cx="1301959" cy="2462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00" b="1" dirty="0" smtClean="0"/>
                  <a:t>Outcome based pricing</a:t>
                </a:r>
                <a:endParaRPr lang="en-US" sz="1000" b="1" i="0" dirty="0"/>
              </a:p>
            </p:txBody>
          </p:sp>
        </p:grpSp>
        <p:grpSp>
          <p:nvGrpSpPr>
            <p:cNvPr id="20" name="Group 39"/>
            <p:cNvGrpSpPr/>
            <p:nvPr/>
          </p:nvGrpSpPr>
          <p:grpSpPr>
            <a:xfrm>
              <a:off x="5720352" y="4642825"/>
              <a:ext cx="1301959" cy="1215089"/>
              <a:chOff x="714012" y="3434713"/>
              <a:chExt cx="1301959" cy="1215089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 rot="5400000">
                <a:off x="118631" y="4030456"/>
                <a:ext cx="119148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16200000" flipH="1" flipV="1">
                <a:off x="1038985" y="3571112"/>
                <a:ext cx="0" cy="6492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714012" y="3691492"/>
                <a:ext cx="1301959" cy="2462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00" b="1" dirty="0" smtClean="0"/>
                  <a:t>Fixed price</a:t>
                </a:r>
                <a:endParaRPr lang="en-US" sz="1000" b="1" dirty="0"/>
              </a:p>
            </p:txBody>
          </p:sp>
          <p:cxnSp>
            <p:nvCxnSpPr>
              <p:cNvPr id="38" name="Straight Connector 37"/>
              <p:cNvCxnSpPr/>
              <p:nvPr/>
            </p:nvCxnSpPr>
            <p:spPr bwMode="auto">
              <a:xfrm rot="10800000" flipV="1">
                <a:off x="714374" y="4257676"/>
                <a:ext cx="121005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714012" y="4043917"/>
                <a:ext cx="1301959" cy="2462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00" b="1" i="0" dirty="0" smtClean="0"/>
                  <a:t>Output based pricing </a:t>
                </a:r>
                <a:endParaRPr lang="en-US" sz="1000" b="1" i="0" dirty="0"/>
              </a:p>
            </p:txBody>
          </p:sp>
          <p:cxnSp>
            <p:nvCxnSpPr>
              <p:cNvPr id="40" name="Straight Connector 39"/>
              <p:cNvCxnSpPr/>
              <p:nvPr/>
            </p:nvCxnSpPr>
            <p:spPr bwMode="auto">
              <a:xfrm rot="5400000" flipH="1">
                <a:off x="1317877" y="4019932"/>
                <a:ext cx="0" cy="120700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714012" y="4403581"/>
                <a:ext cx="1301959" cy="2462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00" b="1" i="0" dirty="0" smtClean="0"/>
                  <a:t>System Based pricing </a:t>
                </a:r>
                <a:endParaRPr lang="en-US" sz="1000" b="1" i="0" dirty="0"/>
              </a:p>
            </p:txBody>
          </p:sp>
        </p:grpSp>
        <p:grpSp>
          <p:nvGrpSpPr>
            <p:cNvPr id="21" name="Group 60"/>
            <p:cNvGrpSpPr/>
            <p:nvPr/>
          </p:nvGrpSpPr>
          <p:grpSpPr>
            <a:xfrm>
              <a:off x="677055" y="4646637"/>
              <a:ext cx="1301959" cy="489663"/>
              <a:chOff x="713631" y="3438525"/>
              <a:chExt cx="1301959" cy="489663"/>
            </a:xfrm>
          </p:grpSpPr>
          <p:cxnSp>
            <p:nvCxnSpPr>
              <p:cNvPr id="32" name="Straight Connector 31"/>
              <p:cNvCxnSpPr/>
              <p:nvPr/>
            </p:nvCxnSpPr>
            <p:spPr bwMode="auto">
              <a:xfrm rot="10800000" flipH="1" flipV="1">
                <a:off x="714372" y="3438525"/>
                <a:ext cx="0" cy="457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/>
              <p:cNvCxnSpPr/>
              <p:nvPr/>
            </p:nvCxnSpPr>
            <p:spPr bwMode="auto">
              <a:xfrm rot="16200000" flipH="1" flipV="1">
                <a:off x="897253" y="3712844"/>
                <a:ext cx="0" cy="365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4" name="TextBox 33"/>
              <p:cNvSpPr txBox="1"/>
              <p:nvPr/>
            </p:nvSpPr>
            <p:spPr>
              <a:xfrm>
                <a:off x="713631" y="3681967"/>
                <a:ext cx="1301959" cy="2462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00" b="1" i="0" dirty="0" smtClean="0"/>
                  <a:t>T&amp;M</a:t>
                </a:r>
                <a:endParaRPr lang="en-US" sz="1000" b="1" i="0" dirty="0"/>
              </a:p>
            </p:txBody>
          </p:sp>
        </p:grpSp>
        <p:grpSp>
          <p:nvGrpSpPr>
            <p:cNvPr id="22" name="Group 61"/>
            <p:cNvGrpSpPr/>
            <p:nvPr/>
          </p:nvGrpSpPr>
          <p:grpSpPr>
            <a:xfrm>
              <a:off x="2393058" y="4646637"/>
              <a:ext cx="1310743" cy="489663"/>
              <a:chOff x="714372" y="3438525"/>
              <a:chExt cx="1310743" cy="489663"/>
            </a:xfrm>
          </p:grpSpPr>
          <p:cxnSp>
            <p:nvCxnSpPr>
              <p:cNvPr id="29" name="Straight Connector 28"/>
              <p:cNvCxnSpPr/>
              <p:nvPr/>
            </p:nvCxnSpPr>
            <p:spPr bwMode="auto">
              <a:xfrm rot="10800000" flipH="1" flipV="1">
                <a:off x="714372" y="3438525"/>
                <a:ext cx="0" cy="4572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rot="16200000" flipH="1" flipV="1">
                <a:off x="897253" y="3712844"/>
                <a:ext cx="0" cy="365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1" name="TextBox 30"/>
              <p:cNvSpPr txBox="1"/>
              <p:nvPr/>
            </p:nvSpPr>
            <p:spPr>
              <a:xfrm>
                <a:off x="723156" y="3681967"/>
                <a:ext cx="1301959" cy="2462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00" b="1" i="0" dirty="0" smtClean="0"/>
                  <a:t>T&amp;M</a:t>
                </a:r>
                <a:endParaRPr lang="en-US" sz="1000" b="1" i="0" dirty="0"/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4107938" y="4642827"/>
              <a:ext cx="1310744" cy="855423"/>
              <a:chOff x="714371" y="3434715"/>
              <a:chExt cx="1310744" cy="855423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 rot="10800000" flipH="1" flipV="1">
                <a:off x="714372" y="3434715"/>
                <a:ext cx="0" cy="8229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rot="16200000" flipH="1" flipV="1">
                <a:off x="897251" y="3712844"/>
                <a:ext cx="0" cy="36576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723156" y="3691492"/>
                <a:ext cx="1301959" cy="2462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00" b="1" i="0" dirty="0" smtClean="0"/>
                  <a:t>T&amp;M</a:t>
                </a:r>
                <a:endParaRPr lang="en-US" sz="1000" b="1" i="0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 rot="5400000" flipH="1">
                <a:off x="1039490" y="3932557"/>
                <a:ext cx="0" cy="6502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723156" y="4043917"/>
                <a:ext cx="1301959" cy="2462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1000" b="1" i="0" dirty="0" smtClean="0"/>
                  <a:t>Fixed price</a:t>
                </a:r>
                <a:endParaRPr lang="en-US" sz="1000" b="1" i="0" dirty="0"/>
              </a:p>
            </p:txBody>
          </p:sp>
        </p:grpSp>
      </p:grpSp>
      <p:sp>
        <p:nvSpPr>
          <p:cNvPr id="47" name="Cube 46"/>
          <p:cNvSpPr/>
          <p:nvPr/>
        </p:nvSpPr>
        <p:spPr>
          <a:xfrm>
            <a:off x="1096448" y="4753585"/>
            <a:ext cx="1095046" cy="103879"/>
          </a:xfrm>
          <a:prstGeom prst="cube">
            <a:avLst/>
          </a:prstGeom>
          <a:solidFill>
            <a:srgbClr val="94D1FA"/>
          </a:solidFill>
          <a:ln w="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8" name="Rectangle 5"/>
          <p:cNvSpPr>
            <a:spLocks noChangeArrowheads="1"/>
          </p:cNvSpPr>
          <p:nvPr/>
        </p:nvSpPr>
        <p:spPr bwMode="auto">
          <a:xfrm>
            <a:off x="1214092" y="4461650"/>
            <a:ext cx="674776" cy="31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Gen 0 </a:t>
            </a:r>
          </a:p>
        </p:txBody>
      </p:sp>
      <p:sp>
        <p:nvSpPr>
          <p:cNvPr id="49" name="Cube 48"/>
          <p:cNvSpPr/>
          <p:nvPr/>
        </p:nvSpPr>
        <p:spPr>
          <a:xfrm>
            <a:off x="2343894" y="4065837"/>
            <a:ext cx="1093237" cy="791626"/>
          </a:xfrm>
          <a:prstGeom prst="cube">
            <a:avLst>
              <a:gd name="adj" fmla="val 11275"/>
            </a:avLst>
          </a:prstGeom>
          <a:solidFill>
            <a:srgbClr val="94D1FA"/>
          </a:solidFill>
          <a:ln w="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2650241" y="3786200"/>
            <a:ext cx="556563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Gen 1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1" name="Cube 50"/>
          <p:cNvSpPr/>
          <p:nvPr/>
        </p:nvSpPr>
        <p:spPr>
          <a:xfrm>
            <a:off x="3894166" y="3464058"/>
            <a:ext cx="1093237" cy="1393406"/>
          </a:xfrm>
          <a:prstGeom prst="cube">
            <a:avLst>
              <a:gd name="adj" fmla="val 9127"/>
            </a:avLst>
          </a:prstGeom>
          <a:solidFill>
            <a:srgbClr val="94D1FA"/>
          </a:solidFill>
          <a:ln w="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4172694" y="3176600"/>
            <a:ext cx="556563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Gen 2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3" name="Cube 52"/>
          <p:cNvSpPr/>
          <p:nvPr/>
        </p:nvSpPr>
        <p:spPr>
          <a:xfrm>
            <a:off x="5287447" y="2690341"/>
            <a:ext cx="1095047" cy="2167122"/>
          </a:xfrm>
          <a:prstGeom prst="cube">
            <a:avLst>
              <a:gd name="adj" fmla="val 9127"/>
            </a:avLst>
          </a:prstGeom>
          <a:solidFill>
            <a:srgbClr val="94D1FA"/>
          </a:solidFill>
          <a:ln w="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4" name="Rectangle 11"/>
          <p:cNvSpPr>
            <a:spLocks noChangeArrowheads="1"/>
          </p:cNvSpPr>
          <p:nvPr/>
        </p:nvSpPr>
        <p:spPr bwMode="auto">
          <a:xfrm>
            <a:off x="5555293" y="2293100"/>
            <a:ext cx="556563" cy="4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Gen 3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5" name="Cube 54"/>
          <p:cNvSpPr/>
          <p:nvPr/>
        </p:nvSpPr>
        <p:spPr>
          <a:xfrm>
            <a:off x="6667515" y="2114264"/>
            <a:ext cx="1095047" cy="2725288"/>
          </a:xfrm>
          <a:prstGeom prst="cube">
            <a:avLst>
              <a:gd name="adj" fmla="val 9127"/>
            </a:avLst>
          </a:prstGeom>
          <a:solidFill>
            <a:srgbClr val="94D1FA"/>
          </a:solidFill>
          <a:ln w="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6895132" y="1804999"/>
            <a:ext cx="633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  <a:t>Gen 3+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cs typeface="Arial" pitchFamily="34" charset="0"/>
              </a:rPr>
            </a:b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57" name="Freeform 28"/>
          <p:cNvSpPr>
            <a:spLocks noChangeArrowheads="1"/>
          </p:cNvSpPr>
          <p:nvPr/>
        </p:nvSpPr>
        <p:spPr bwMode="auto">
          <a:xfrm>
            <a:off x="1859732" y="4065837"/>
            <a:ext cx="695038" cy="386858"/>
          </a:xfrm>
          <a:custGeom>
            <a:avLst/>
            <a:gdLst>
              <a:gd name="T0" fmla="*/ 0 w 5553580"/>
              <a:gd name="T1" fmla="*/ 4 h 3287485"/>
              <a:gd name="T2" fmla="*/ 10 w 5553580"/>
              <a:gd name="T3" fmla="*/ 0 h 3287485"/>
              <a:gd name="T4" fmla="*/ 0 60000 65536"/>
              <a:gd name="T5" fmla="*/ 0 60000 65536"/>
              <a:gd name="T6" fmla="*/ 0 w 5553580"/>
              <a:gd name="T7" fmla="*/ 0 h 3287485"/>
              <a:gd name="T8" fmla="*/ 5553580 w 5553580"/>
              <a:gd name="T9" fmla="*/ 3287485 h 32874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53580" h="3287485">
                <a:moveTo>
                  <a:pt x="0" y="3287485"/>
                </a:moveTo>
                <a:cubicBezTo>
                  <a:pt x="1283729" y="1061535"/>
                  <a:pt x="1655324" y="60868"/>
                  <a:pt x="5553580" y="0"/>
                </a:cubicBezTo>
              </a:path>
            </a:pathLst>
          </a:custGeom>
          <a:noFill/>
          <a:ln w="15875" algn="ctr">
            <a:solidFill>
              <a:srgbClr val="0B7FB9"/>
            </a:solidFill>
            <a:prstDash val="sysDash"/>
            <a:round/>
            <a:headEnd/>
            <a:tailEnd type="triangle" w="med" len="med"/>
          </a:ln>
        </p:spPr>
        <p:txBody>
          <a:bodyPr wrap="none" lIns="320040" tIns="39688" rIns="79375" bIns="39688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8" name="Freeform 29"/>
          <p:cNvSpPr>
            <a:spLocks noChangeArrowheads="1"/>
          </p:cNvSpPr>
          <p:nvPr/>
        </p:nvSpPr>
        <p:spPr bwMode="auto">
          <a:xfrm>
            <a:off x="3219931" y="3206152"/>
            <a:ext cx="695038" cy="386858"/>
          </a:xfrm>
          <a:custGeom>
            <a:avLst/>
            <a:gdLst>
              <a:gd name="T0" fmla="*/ 0 w 5553580"/>
              <a:gd name="T1" fmla="*/ 4 h 3287485"/>
              <a:gd name="T2" fmla="*/ 10 w 5553580"/>
              <a:gd name="T3" fmla="*/ 0 h 3287485"/>
              <a:gd name="T4" fmla="*/ 0 60000 65536"/>
              <a:gd name="T5" fmla="*/ 0 60000 65536"/>
              <a:gd name="T6" fmla="*/ 0 w 5553580"/>
              <a:gd name="T7" fmla="*/ 0 h 3287485"/>
              <a:gd name="T8" fmla="*/ 5553580 w 5553580"/>
              <a:gd name="T9" fmla="*/ 3287485 h 3287485"/>
              <a:gd name="connsiteX0" fmla="*/ 0 w 5553580"/>
              <a:gd name="connsiteY0" fmla="*/ 3287485 h 3287485"/>
              <a:gd name="connsiteX1" fmla="*/ 5553580 w 5553580"/>
              <a:gd name="connsiteY1" fmla="*/ 0 h 328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53580" h="3287485">
                <a:moveTo>
                  <a:pt x="0" y="3287485"/>
                </a:moveTo>
                <a:cubicBezTo>
                  <a:pt x="827087" y="1385309"/>
                  <a:pt x="1655324" y="60868"/>
                  <a:pt x="5553580" y="0"/>
                </a:cubicBezTo>
              </a:path>
            </a:pathLst>
          </a:custGeom>
          <a:noFill/>
          <a:ln w="15875" algn="ctr">
            <a:solidFill>
              <a:srgbClr val="0B7FB9"/>
            </a:solidFill>
            <a:prstDash val="sysDash"/>
            <a:round/>
            <a:headEnd/>
            <a:tailEnd type="triangle" w="med" len="med"/>
          </a:ln>
        </p:spPr>
        <p:txBody>
          <a:bodyPr wrap="none" lIns="320040" tIns="39688" rIns="79375" bIns="39688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9" name="Freeform 30"/>
          <p:cNvSpPr>
            <a:spLocks noChangeArrowheads="1"/>
          </p:cNvSpPr>
          <p:nvPr/>
        </p:nvSpPr>
        <p:spPr bwMode="auto">
          <a:xfrm>
            <a:off x="4726764" y="2518404"/>
            <a:ext cx="695038" cy="386858"/>
          </a:xfrm>
          <a:custGeom>
            <a:avLst/>
            <a:gdLst>
              <a:gd name="T0" fmla="*/ 0 w 5553580"/>
              <a:gd name="T1" fmla="*/ 4 h 3287485"/>
              <a:gd name="T2" fmla="*/ 10 w 5553580"/>
              <a:gd name="T3" fmla="*/ 0 h 3287485"/>
              <a:gd name="T4" fmla="*/ 0 60000 65536"/>
              <a:gd name="T5" fmla="*/ 0 60000 65536"/>
              <a:gd name="T6" fmla="*/ 0 w 5553580"/>
              <a:gd name="T7" fmla="*/ 0 h 3287485"/>
              <a:gd name="T8" fmla="*/ 5553580 w 5553580"/>
              <a:gd name="T9" fmla="*/ 3287485 h 3287485"/>
              <a:gd name="connsiteX0" fmla="*/ 0 w 5553580"/>
              <a:gd name="connsiteY0" fmla="*/ 3287485 h 3287485"/>
              <a:gd name="connsiteX1" fmla="*/ 5553580 w 5553580"/>
              <a:gd name="connsiteY1" fmla="*/ 0 h 328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53580" h="3287485">
                <a:moveTo>
                  <a:pt x="0" y="3287485"/>
                </a:moveTo>
                <a:cubicBezTo>
                  <a:pt x="979302" y="1061539"/>
                  <a:pt x="1655324" y="60868"/>
                  <a:pt x="5553580" y="0"/>
                </a:cubicBezTo>
              </a:path>
            </a:pathLst>
          </a:custGeom>
          <a:noFill/>
          <a:ln w="15875" algn="ctr">
            <a:solidFill>
              <a:srgbClr val="0B7FB9"/>
            </a:solidFill>
            <a:prstDash val="sysDash"/>
            <a:round/>
            <a:headEnd/>
            <a:tailEnd type="triangle" w="med" len="med"/>
          </a:ln>
        </p:spPr>
        <p:txBody>
          <a:bodyPr wrap="none" lIns="320040" tIns="39688" rIns="79375" bIns="39688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0" name="Freeform 31"/>
          <p:cNvSpPr>
            <a:spLocks noChangeArrowheads="1"/>
          </p:cNvSpPr>
          <p:nvPr/>
        </p:nvSpPr>
        <p:spPr bwMode="auto">
          <a:xfrm>
            <a:off x="6001494" y="1956006"/>
            <a:ext cx="695038" cy="386858"/>
          </a:xfrm>
          <a:custGeom>
            <a:avLst/>
            <a:gdLst>
              <a:gd name="T0" fmla="*/ 0 w 5553580"/>
              <a:gd name="T1" fmla="*/ 4 h 3287485"/>
              <a:gd name="T2" fmla="*/ 10 w 5553580"/>
              <a:gd name="T3" fmla="*/ 0 h 3287485"/>
              <a:gd name="T4" fmla="*/ 0 60000 65536"/>
              <a:gd name="T5" fmla="*/ 0 60000 65536"/>
              <a:gd name="T6" fmla="*/ 0 w 5553580"/>
              <a:gd name="T7" fmla="*/ 0 h 3287485"/>
              <a:gd name="T8" fmla="*/ 5553580 w 5553580"/>
              <a:gd name="T9" fmla="*/ 3287485 h 3287485"/>
              <a:gd name="connsiteX0" fmla="*/ 0 w 5553580"/>
              <a:gd name="connsiteY0" fmla="*/ 3287485 h 3287485"/>
              <a:gd name="connsiteX1" fmla="*/ 5553580 w 5553580"/>
              <a:gd name="connsiteY1" fmla="*/ 0 h 3287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53580" h="3287485">
                <a:moveTo>
                  <a:pt x="0" y="3287485"/>
                </a:moveTo>
                <a:cubicBezTo>
                  <a:pt x="903194" y="1061539"/>
                  <a:pt x="1655324" y="60868"/>
                  <a:pt x="5553580" y="0"/>
                </a:cubicBezTo>
              </a:path>
            </a:pathLst>
          </a:custGeom>
          <a:noFill/>
          <a:ln w="15875" algn="ctr">
            <a:solidFill>
              <a:srgbClr val="0B7FB9"/>
            </a:solidFill>
            <a:prstDash val="sysDash"/>
            <a:round/>
            <a:headEnd/>
            <a:tailEnd type="triangle" w="med" len="med"/>
          </a:ln>
        </p:spPr>
        <p:txBody>
          <a:bodyPr wrap="none" lIns="320040" tIns="39688" rIns="79375" bIns="39688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61" name="Freeform 39"/>
          <p:cNvSpPr>
            <a:spLocks noChangeArrowheads="1"/>
          </p:cNvSpPr>
          <p:nvPr/>
        </p:nvSpPr>
        <p:spPr bwMode="auto">
          <a:xfrm>
            <a:off x="2958300" y="1767483"/>
            <a:ext cx="2653190" cy="1824388"/>
          </a:xfrm>
          <a:custGeom>
            <a:avLst/>
            <a:gdLst>
              <a:gd name="T0" fmla="*/ 0 w 20849448"/>
              <a:gd name="T1" fmla="*/ 21 h 15823061"/>
              <a:gd name="T2" fmla="*/ 31 w 20849448"/>
              <a:gd name="T3" fmla="*/ 5 h 15823061"/>
              <a:gd name="T4" fmla="*/ 0 60000 65536"/>
              <a:gd name="T5" fmla="*/ 0 60000 65536"/>
              <a:gd name="T6" fmla="*/ 0 w 20849448"/>
              <a:gd name="T7" fmla="*/ 0 h 15823061"/>
              <a:gd name="T8" fmla="*/ 20849448 w 20849448"/>
              <a:gd name="T9" fmla="*/ 15823061 h 15823061"/>
              <a:gd name="connsiteX0" fmla="*/ 23523 w 19706541"/>
              <a:gd name="connsiteY0" fmla="*/ 16240475 h 16240475"/>
              <a:gd name="connsiteX1" fmla="*/ 19706541 w 19706541"/>
              <a:gd name="connsiteY1" fmla="*/ 3784367 h 16240475"/>
              <a:gd name="connsiteX0" fmla="*/ 23523 w 19706541"/>
              <a:gd name="connsiteY0" fmla="*/ 16156992 h 16156992"/>
              <a:gd name="connsiteX1" fmla="*/ 19706541 w 19706541"/>
              <a:gd name="connsiteY1" fmla="*/ 3700884 h 16156992"/>
              <a:gd name="connsiteX0" fmla="*/ 23525 w 19920836"/>
              <a:gd name="connsiteY0" fmla="*/ 15990027 h 15990027"/>
              <a:gd name="connsiteX1" fmla="*/ 19920836 w 19920836"/>
              <a:gd name="connsiteY1" fmla="*/ 3700884 h 15990027"/>
              <a:gd name="connsiteX0" fmla="*/ -1 w 19897310"/>
              <a:gd name="connsiteY0" fmla="*/ 15990027 h 15990027"/>
              <a:gd name="connsiteX1" fmla="*/ 19897310 w 19897310"/>
              <a:gd name="connsiteY1" fmla="*/ 3700884 h 1599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97310" h="15990027">
                <a:moveTo>
                  <a:pt x="-1" y="15990027"/>
                </a:moveTo>
                <a:cubicBezTo>
                  <a:pt x="976518" y="7336078"/>
                  <a:pt x="12199365" y="0"/>
                  <a:pt x="19897310" y="3700884"/>
                </a:cubicBezTo>
              </a:path>
            </a:pathLst>
          </a:custGeom>
          <a:noFill/>
          <a:ln w="15875" algn="ctr">
            <a:solidFill>
              <a:srgbClr val="0B7FB9"/>
            </a:solidFill>
            <a:prstDash val="sysDash"/>
            <a:round/>
            <a:headEnd/>
            <a:tailEnd type="triangle" w="med" len="med"/>
          </a:ln>
        </p:spPr>
        <p:txBody>
          <a:bodyPr wrap="none" lIns="320040" tIns="39688" rIns="79375" bIns="39688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i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7229224" y="3638264"/>
            <a:ext cx="1507968" cy="3403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b="1" i="0" dirty="0" smtClean="0"/>
              <a:t>Performance-based</a:t>
            </a:r>
            <a:endParaRPr lang="en-US" sz="1200" b="1" i="0" dirty="0"/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 rot="16200000">
            <a:off x="65487" y="3417802"/>
            <a:ext cx="1654895" cy="2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noProof="0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Value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cs typeface="Arial" pitchFamily="34" charset="0"/>
            </a:endParaRPr>
          </a:p>
        </p:txBody>
      </p:sp>
      <p:sp>
        <p:nvSpPr>
          <p:cNvPr id="64" name="AutoShape 2075"/>
          <p:cNvSpPr>
            <a:spLocks noChangeArrowheads="1"/>
          </p:cNvSpPr>
          <p:nvPr/>
        </p:nvSpPr>
        <p:spPr bwMode="auto">
          <a:xfrm>
            <a:off x="1295400" y="6422408"/>
            <a:ext cx="6858000" cy="53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</p:spPr>
        <p:txBody>
          <a:bodyPr lIns="91364" tIns="45680" rIns="91364" bIns="45680"/>
          <a:lstStyle/>
          <a:p>
            <a:pPr marL="155575" indent="-155575">
              <a:spcBef>
                <a:spcPct val="20000"/>
              </a:spcBef>
            </a:pPr>
            <a:r>
              <a:rPr lang="en-US" sz="1300" b="1" i="1" dirty="0" smtClean="0">
                <a:latin typeface="Verdana" pitchFamily="34" charset="0"/>
                <a:cs typeface="Times New Roman" pitchFamily="18" charset="0"/>
              </a:rPr>
              <a:t>Transition from a resource-based staff augmentation model to an outcome-based Managed Services model</a:t>
            </a:r>
            <a:endParaRPr lang="en-US" sz="1300" b="1" i="1" dirty="0">
              <a:latin typeface="Verdana" pitchFamily="34" charset="0"/>
              <a:cs typeface="Times New Roman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 rot="5400000">
            <a:off x="1752600" y="38862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524000" y="3226713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</a:rPr>
              <a:t>Current state</a:t>
            </a:r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43400" y="213360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6">
                    <a:lumMod val="50000"/>
                  </a:schemeClr>
                </a:solidFill>
              </a:rPr>
              <a:t>Target in 6-months</a:t>
            </a:r>
            <a:endParaRPr lang="en-US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 rot="5400000">
            <a:off x="4496594" y="27424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 bwMode="auto">
          <a:xfrm>
            <a:off x="1323472" y="2438400"/>
            <a:ext cx="6601328" cy="19812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Appendix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 txBox="1">
            <a:spLocks/>
          </p:cNvSpPr>
          <p:nvPr/>
        </p:nvSpPr>
        <p:spPr bwMode="auto">
          <a:xfrm>
            <a:off x="1323472" y="2438400"/>
            <a:ext cx="6601328" cy="1981200"/>
          </a:xfrm>
          <a:prstGeom prst="roundRect">
            <a:avLst>
              <a:gd name="adj" fmla="val 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GAVS’ Approach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792162"/>
          </a:xfrm>
        </p:spPr>
        <p:txBody>
          <a:bodyPr/>
          <a:lstStyle/>
          <a:p>
            <a:r>
              <a:rPr lang="en-US" dirty="0" smtClean="0"/>
              <a:t>KT Templates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143000"/>
          <a:ext cx="8077200" cy="492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Configurable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item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Purpose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Template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197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KT Calendar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SME calendar for KT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KT Checklist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Checklist for KT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KT Scorecard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Tracking progress of KT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mpp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KT Status Report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Weekly status report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GAVS WSR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KT MOM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Minutes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of the meeting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GAVS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MOM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Application document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Deliverable after KT phase covering the process and SM 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&lt; to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be developed&gt;</a:t>
                      </a:r>
                      <a:endParaRPr lang="en-U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Application knowledge acquisition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checklist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Checklist for knowledge acquisition process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&lt; to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be developed&gt;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0" y="15649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showAsIcon="1" r:id="rId5" imgW="914400" imgH="771480" progId="Excel.Sheet.8">
                  <p:embed/>
                </p:oleObj>
              </mc:Choice>
              <mc:Fallback>
                <p:oleObj name="Worksheet" showAsIcon="1" r:id="rId5" imgW="914400" imgH="77148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564944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0" y="22002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showAsIcon="1" r:id="rId8" imgW="914400" imgH="771480" progId="Excel.Sheet.8">
                  <p:embed/>
                </p:oleObj>
              </mc:Choice>
              <mc:Fallback>
                <p:oleObj name="Worksheet" showAsIcon="1" r:id="rId8" imgW="914400" imgH="77148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0275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9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792162"/>
          </a:xfrm>
        </p:spPr>
        <p:txBody>
          <a:bodyPr/>
          <a:lstStyle/>
          <a:p>
            <a:r>
              <a:rPr lang="en-US" dirty="0" smtClean="0"/>
              <a:t>Appendix – KT Templates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143000"/>
          <a:ext cx="80772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Configurable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item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Purpose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Template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21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KT Feedback form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Feedback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form for rating GAVS team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Reverse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KT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Reverse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knowledge transition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Sign-off checklist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Checklist for signing-off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the KT process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781800" y="157859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578592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781800" y="231329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showAsIcon="1" r:id="rId8" imgW="914400" imgH="771480" progId="PowerPoint.Show.8">
                  <p:embed/>
                </p:oleObj>
              </mc:Choice>
              <mc:Fallback>
                <p:oleObj name="Presentation" showAsIcon="1" r:id="rId8" imgW="914400" imgH="771480" progId="PowerPoint.Show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313296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7818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resentation" showAsIcon="1" r:id="rId11" imgW="914400" imgH="771480" progId="PowerPoint.Show.8">
                  <p:embed/>
                </p:oleObj>
              </mc:Choice>
              <mc:Fallback>
                <p:oleObj name="Presentation" showAsIcon="1" r:id="rId11" imgW="914400" imgH="771480" progId="PowerPoint.Show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048000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9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►"/>
              <a:defRPr/>
            </a:pPr>
            <a:endParaRPr lang="en-US" dirty="0" smtClean="0"/>
          </a:p>
          <a:p>
            <a:pPr>
              <a:buFont typeface="Arial" charset="0"/>
              <a:buChar char="►"/>
              <a:defRPr/>
            </a:pPr>
            <a:endParaRPr lang="en-US" dirty="0" smtClean="0"/>
          </a:p>
          <a:p>
            <a:pPr lvl="4">
              <a:buFont typeface="Arial" charset="0"/>
              <a:buNone/>
              <a:defRPr/>
            </a:pPr>
            <a:r>
              <a:rPr lang="en-US" sz="4400" dirty="0" smtClean="0"/>
              <a:t>                                           	</a:t>
            </a:r>
            <a:r>
              <a:rPr lang="en-US" sz="3600" b="1" dirty="0" smtClean="0">
                <a:solidFill>
                  <a:schemeClr val="tx2"/>
                </a:solidFill>
                <a:ea typeface="+mj-ea"/>
                <a:cs typeface="+mj-cs"/>
              </a:rPr>
              <a:t>THANK YOU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792162"/>
          </a:xfrm>
        </p:spPr>
        <p:txBody>
          <a:bodyPr/>
          <a:lstStyle/>
          <a:p>
            <a:r>
              <a:rPr lang="en-US" dirty="0" smtClean="0"/>
              <a:t>Approach to Transition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900" dirty="0" smtClean="0"/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 rot="16200000">
            <a:off x="655" y="3167018"/>
            <a:ext cx="93326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Enablers</a:t>
            </a:r>
          </a:p>
        </p:txBody>
      </p:sp>
      <p:sp>
        <p:nvSpPr>
          <p:cNvPr id="49" name="TextBox 5"/>
          <p:cNvSpPr txBox="1">
            <a:spLocks noChangeArrowheads="1"/>
          </p:cNvSpPr>
          <p:nvPr/>
        </p:nvSpPr>
        <p:spPr bwMode="auto">
          <a:xfrm rot="16200000">
            <a:off x="141994" y="4855478"/>
            <a:ext cx="668773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Verdana" pitchFamily="34" charset="0"/>
              </a:rPr>
              <a:t>Value</a:t>
            </a:r>
          </a:p>
        </p:txBody>
      </p:sp>
      <p:cxnSp>
        <p:nvCxnSpPr>
          <p:cNvPr id="50" name="Straight Connector 7"/>
          <p:cNvCxnSpPr>
            <a:cxnSpLocks noChangeShapeType="1"/>
          </p:cNvCxnSpPr>
          <p:nvPr/>
        </p:nvCxnSpPr>
        <p:spPr bwMode="auto">
          <a:xfrm>
            <a:off x="304800" y="4343400"/>
            <a:ext cx="7620000" cy="0"/>
          </a:xfrm>
          <a:prstGeom prst="line">
            <a:avLst/>
          </a:prstGeom>
          <a:noFill/>
          <a:ln w="9525" algn="ctr">
            <a:solidFill>
              <a:srgbClr val="D8750D"/>
            </a:solidFill>
            <a:round/>
            <a:headEnd/>
            <a:tailEnd/>
          </a:ln>
        </p:spPr>
      </p:cxn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2855650" y="2663239"/>
            <a:ext cx="23259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b="0" dirty="0"/>
              <a:t>Proven transition approaches</a:t>
            </a:r>
          </a:p>
          <a:p>
            <a:pPr marL="117475" indent="-117475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b="0" dirty="0"/>
              <a:t>Process, tools and metrics for service delivery</a:t>
            </a:r>
          </a:p>
        </p:txBody>
      </p:sp>
      <p:sp>
        <p:nvSpPr>
          <p:cNvPr id="52" name="TextBox 10"/>
          <p:cNvSpPr txBox="1">
            <a:spLocks noChangeArrowheads="1"/>
          </p:cNvSpPr>
          <p:nvPr/>
        </p:nvSpPr>
        <p:spPr bwMode="auto">
          <a:xfrm>
            <a:off x="5489443" y="2590800"/>
            <a:ext cx="1918048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/>
              <a:t>Risk mitigated global delivery</a:t>
            </a:r>
          </a:p>
          <a:p>
            <a:pPr marL="117475" indent="-117475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/>
              <a:t>Metrics driven application management methodology</a:t>
            </a:r>
          </a:p>
        </p:txBody>
      </p:sp>
      <p:graphicFrame>
        <p:nvGraphicFramePr>
          <p:cNvPr id="57" name="Diagram 56"/>
          <p:cNvGraphicFramePr/>
          <p:nvPr/>
        </p:nvGraphicFramePr>
        <p:xfrm>
          <a:off x="696775" y="1371600"/>
          <a:ext cx="7456625" cy="114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8" name="TextBox 22"/>
          <p:cNvSpPr txBox="1">
            <a:spLocks noChangeArrowheads="1"/>
          </p:cNvSpPr>
          <p:nvPr/>
        </p:nvSpPr>
        <p:spPr bwMode="auto">
          <a:xfrm>
            <a:off x="614364" y="2639426"/>
            <a:ext cx="180224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b="0" dirty="0"/>
              <a:t>Integrated processes</a:t>
            </a:r>
          </a:p>
          <a:p>
            <a:pPr marL="117475" indent="-117475" algn="just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1400" b="0" dirty="0"/>
              <a:t>Infrastructure and connectivity </a:t>
            </a:r>
          </a:p>
        </p:txBody>
      </p:sp>
      <p:sp>
        <p:nvSpPr>
          <p:cNvPr id="59" name="TextBox 23"/>
          <p:cNvSpPr txBox="1">
            <a:spLocks noChangeArrowheads="1"/>
          </p:cNvSpPr>
          <p:nvPr/>
        </p:nvSpPr>
        <p:spPr bwMode="auto">
          <a:xfrm>
            <a:off x="635000" y="4386262"/>
            <a:ext cx="1879600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 algn="just">
              <a:lnSpc>
                <a:spcPct val="140000"/>
              </a:lnSpc>
              <a:buFont typeface="Wingdings" pitchFamily="2" charset="2"/>
              <a:buChar char="§"/>
            </a:pPr>
            <a:r>
              <a:rPr lang="en-US" sz="1400" b="0" dirty="0"/>
              <a:t>Cost efficiencies through global delivery</a:t>
            </a:r>
          </a:p>
          <a:p>
            <a:pPr marL="117475" indent="-117475" algn="just">
              <a:lnSpc>
                <a:spcPct val="140000"/>
              </a:lnSpc>
              <a:buFont typeface="Wingdings" pitchFamily="2" charset="2"/>
              <a:buChar char="§"/>
            </a:pPr>
            <a:r>
              <a:rPr lang="en-US" sz="1400" b="0" dirty="0"/>
              <a:t>Resource flexibility</a:t>
            </a:r>
          </a:p>
        </p:txBody>
      </p:sp>
      <p:sp>
        <p:nvSpPr>
          <p:cNvPr id="60" name="TextBox 14"/>
          <p:cNvSpPr txBox="1">
            <a:spLocks noChangeArrowheads="1"/>
          </p:cNvSpPr>
          <p:nvPr/>
        </p:nvSpPr>
        <p:spPr bwMode="auto">
          <a:xfrm>
            <a:off x="2822312" y="4434473"/>
            <a:ext cx="2364532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/>
              <a:t>Quick savings from accelerated knowledge transfer &amp; high offshore ratio</a:t>
            </a:r>
          </a:p>
          <a:p>
            <a:pPr marL="117475" indent="-117475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/>
              <a:t>Repeatable process / tool based</a:t>
            </a:r>
          </a:p>
        </p:txBody>
      </p:sp>
      <p:sp>
        <p:nvSpPr>
          <p:cNvPr id="61" name="TextBox 15"/>
          <p:cNvSpPr txBox="1">
            <a:spLocks noChangeArrowheads="1"/>
          </p:cNvSpPr>
          <p:nvPr/>
        </p:nvSpPr>
        <p:spPr bwMode="auto">
          <a:xfrm>
            <a:off x="5459281" y="4429711"/>
            <a:ext cx="2084519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/>
              <a:t>Robust managed services model</a:t>
            </a:r>
          </a:p>
          <a:p>
            <a:pPr marL="117475" indent="-117475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/>
              <a:t>SLA based approach</a:t>
            </a:r>
          </a:p>
          <a:p>
            <a:pPr marL="117475" indent="-117475" algn="just">
              <a:lnSpc>
                <a:spcPct val="130000"/>
              </a:lnSpc>
              <a:buFont typeface="Wingdings" pitchFamily="2" charset="2"/>
              <a:buChar char="§"/>
            </a:pPr>
            <a:r>
              <a:rPr lang="en-US" sz="1400" b="0" dirty="0"/>
              <a:t>Continuous process improvement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691807" y="3104454"/>
            <a:ext cx="38743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&lt;Customer&gt; – GAVS Service Delivery Excellence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8399197" y="1659203"/>
            <a:ext cx="706129" cy="28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1539240" y="1645920"/>
            <a:ext cx="5562600" cy="4038600"/>
          </a:xfrm>
          <a:prstGeom prst="roundRect">
            <a:avLst>
              <a:gd name="adj" fmla="val 1950"/>
            </a:avLst>
          </a:prstGeom>
          <a:ln w="12700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792162"/>
          </a:xfrm>
        </p:spPr>
        <p:txBody>
          <a:bodyPr/>
          <a:lstStyle/>
          <a:p>
            <a:r>
              <a:rPr lang="en-US" dirty="0" smtClean="0"/>
              <a:t>Knowledge Transition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CC5A7-6E32-4216-9BF1-2184A97BE92D}" type="slidenum">
              <a:rPr lang="en-US" sz="900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900" dirty="0" smtClean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7265988" y="1602951"/>
            <a:ext cx="1436687" cy="4037012"/>
          </a:xfrm>
          <a:prstGeom prst="roundRect">
            <a:avLst>
              <a:gd name="adj" fmla="val 3822"/>
            </a:avLst>
          </a:prstGeom>
          <a:solidFill>
            <a:srgbClr val="FFF6E5"/>
          </a:solidFill>
          <a:ln>
            <a:solidFill>
              <a:srgbClr val="C07200"/>
            </a:solidFill>
          </a:ln>
        </p:spPr>
        <p:txBody>
          <a:bodyPr lIns="45720" rIns="45720" anchor="ctr"/>
          <a:lstStyle/>
          <a:p>
            <a:pPr algn="ctr">
              <a:defRPr/>
            </a:pPr>
            <a:endParaRPr lang="en-US" sz="1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5400000">
            <a:off x="1616234" y="3463132"/>
            <a:ext cx="284638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2897346" y="3463132"/>
            <a:ext cx="284638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5400000">
            <a:off x="4165759" y="3463132"/>
            <a:ext cx="284638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1"/>
          <p:cNvSpPr>
            <a:spLocks noChangeArrowheads="1"/>
          </p:cNvSpPr>
          <p:nvPr/>
        </p:nvSpPr>
        <p:spPr bwMode="auto">
          <a:xfrm>
            <a:off x="1524000" y="1447800"/>
            <a:ext cx="5577840" cy="265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Knowledge Transition</a:t>
            </a:r>
          </a:p>
        </p:txBody>
      </p:sp>
      <p:sp>
        <p:nvSpPr>
          <p:cNvPr id="15" name="TextBox 42"/>
          <p:cNvSpPr>
            <a:spLocks noChangeArrowheads="1"/>
          </p:cNvSpPr>
          <p:nvPr/>
        </p:nvSpPr>
        <p:spPr bwMode="auto">
          <a:xfrm>
            <a:off x="7266217" y="1447800"/>
            <a:ext cx="1436458" cy="2654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Steady State</a:t>
            </a:r>
          </a:p>
        </p:txBody>
      </p:sp>
      <p:sp>
        <p:nvSpPr>
          <p:cNvPr id="16" name="Pentagon 15"/>
          <p:cNvSpPr/>
          <p:nvPr/>
        </p:nvSpPr>
        <p:spPr bwMode="auto">
          <a:xfrm>
            <a:off x="5499100" y="1782763"/>
            <a:ext cx="1490663" cy="390525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spcCol="1270" anchor="ctr"/>
          <a:lstStyle/>
          <a:p>
            <a:pPr algn="ctr" defTabSz="622300">
              <a:defRPr/>
            </a:pPr>
            <a:r>
              <a:rPr lang="en-US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 Support</a:t>
            </a:r>
            <a:endParaRPr lang="en-US" sz="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4148138" y="1782763"/>
            <a:ext cx="1471612" cy="390525"/>
          </a:xfrm>
          <a:prstGeom prst="homePlat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spcCol="1270" anchor="ctr"/>
          <a:lstStyle/>
          <a:p>
            <a:pPr algn="ctr" defTabSz="622300">
              <a:defRPr/>
            </a:pPr>
            <a:r>
              <a:rPr lang="en-US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Guided </a:t>
            </a:r>
            <a:br>
              <a:rPr lang="en-US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Support</a:t>
            </a:r>
          </a:p>
        </p:txBody>
      </p:sp>
      <p:sp>
        <p:nvSpPr>
          <p:cNvPr id="18" name="Pentagon 17"/>
          <p:cNvSpPr/>
          <p:nvPr/>
        </p:nvSpPr>
        <p:spPr bwMode="auto">
          <a:xfrm>
            <a:off x="2865438" y="1782763"/>
            <a:ext cx="1484312" cy="390525"/>
          </a:xfrm>
          <a:prstGeom prst="homePlat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spcCol="1270" anchor="ctr"/>
          <a:lstStyle/>
          <a:p>
            <a:pPr algn="ctr" defTabSz="622300">
              <a:defRPr/>
            </a:pPr>
            <a:r>
              <a:rPr lang="en-US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Knowledge </a:t>
            </a:r>
          </a:p>
          <a:p>
            <a:pPr algn="ctr" defTabSz="622300">
              <a:defRPr/>
            </a:pPr>
            <a:r>
              <a:rPr lang="en-US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Acquisition</a:t>
            </a:r>
          </a:p>
        </p:txBody>
      </p:sp>
      <p:sp>
        <p:nvSpPr>
          <p:cNvPr id="19" name="Pentagon 18"/>
          <p:cNvSpPr/>
          <p:nvPr/>
        </p:nvSpPr>
        <p:spPr bwMode="auto">
          <a:xfrm>
            <a:off x="1600200" y="1782763"/>
            <a:ext cx="1470025" cy="390525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spcCol="1270" anchor="ctr"/>
          <a:lstStyle/>
          <a:p>
            <a:pPr algn="ctr" defTabSz="622300">
              <a:defRPr/>
            </a:pPr>
            <a:r>
              <a:rPr lang="en-US" sz="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Planning</a:t>
            </a: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2050356" y="2359748"/>
            <a:ext cx="663042" cy="665962"/>
          </a:xfrm>
          <a:prstGeom prst="roundRect">
            <a:avLst>
              <a:gd name="adj" fmla="val 5796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pPr algn="ctr"/>
            <a:r>
              <a:rPr lang="en-US" sz="600" b="1" dirty="0">
                <a:latin typeface="Arial" pitchFamily="34" charset="0"/>
                <a:cs typeface="Arial" pitchFamily="34" charset="0"/>
              </a:rPr>
              <a:t>Planning Workshop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915" y="2414045"/>
            <a:ext cx="431925" cy="3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53"/>
          <p:cNvSpPr>
            <a:spLocks noChangeArrowheads="1"/>
          </p:cNvSpPr>
          <p:nvPr/>
        </p:nvSpPr>
        <p:spPr bwMode="auto">
          <a:xfrm>
            <a:off x="3101350" y="2359747"/>
            <a:ext cx="563540" cy="668962"/>
          </a:xfrm>
          <a:prstGeom prst="roundRect">
            <a:avLst>
              <a:gd name="adj" fmla="val 579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pPr algn="ctr"/>
            <a:r>
              <a:rPr lang="en-US" sz="600" b="1" dirty="0">
                <a:latin typeface="Arial" pitchFamily="34" charset="0"/>
                <a:cs typeface="Arial" pitchFamily="34" charset="0"/>
              </a:rPr>
              <a:t>KT Score Card</a:t>
            </a:r>
          </a:p>
        </p:txBody>
      </p:sp>
      <p:sp>
        <p:nvSpPr>
          <p:cNvPr id="23" name="TextBox 54"/>
          <p:cNvSpPr>
            <a:spLocks noChangeArrowheads="1"/>
          </p:cNvSpPr>
          <p:nvPr/>
        </p:nvSpPr>
        <p:spPr bwMode="auto">
          <a:xfrm>
            <a:off x="3698365" y="2359747"/>
            <a:ext cx="563540" cy="668962"/>
          </a:xfrm>
          <a:prstGeom prst="roundRect">
            <a:avLst>
              <a:gd name="adj" fmla="val 579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pPr algn="ctr"/>
            <a:r>
              <a:rPr lang="en-US" sz="600" b="1" dirty="0">
                <a:latin typeface="Arial" pitchFamily="34" charset="0"/>
                <a:cs typeface="Arial" pitchFamily="34" charset="0"/>
              </a:rPr>
              <a:t>Knowledge Portal</a:t>
            </a: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63705" y="2404747"/>
            <a:ext cx="298642" cy="36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4366897" y="2359747"/>
            <a:ext cx="563540" cy="668962"/>
          </a:xfrm>
          <a:prstGeom prst="roundRect">
            <a:avLst>
              <a:gd name="adj" fmla="val 579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pPr algn="ctr"/>
            <a:r>
              <a:rPr lang="en-US" sz="600" b="1" dirty="0">
                <a:latin typeface="Arial" pitchFamily="34" charset="0"/>
                <a:cs typeface="Arial" pitchFamily="34" charset="0"/>
              </a:rPr>
              <a:t>KT </a:t>
            </a:r>
          </a:p>
          <a:p>
            <a:pPr algn="ctr"/>
            <a:r>
              <a:rPr lang="en-US" sz="600" b="1" dirty="0">
                <a:latin typeface="Arial" pitchFamily="34" charset="0"/>
                <a:cs typeface="Arial" pitchFamily="34" charset="0"/>
              </a:rPr>
              <a:t>Quiz</a:t>
            </a: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963911" y="2359747"/>
            <a:ext cx="563540" cy="668962"/>
          </a:xfrm>
          <a:prstGeom prst="roundRect">
            <a:avLst>
              <a:gd name="adj" fmla="val 5796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pPr algn="ctr"/>
            <a:r>
              <a:rPr lang="en-US" sz="600" b="1" dirty="0">
                <a:latin typeface="Arial" pitchFamily="34" charset="0"/>
                <a:cs typeface="Arial" pitchFamily="34" charset="0"/>
              </a:rPr>
              <a:t>KT Process Handbook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7129" y="2423285"/>
            <a:ext cx="373134" cy="3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9826" y="2460294"/>
            <a:ext cx="363803" cy="27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89"/>
          <p:cNvSpPr>
            <a:spLocks noChangeArrowheads="1"/>
          </p:cNvSpPr>
          <p:nvPr/>
        </p:nvSpPr>
        <p:spPr bwMode="auto">
          <a:xfrm>
            <a:off x="6254830" y="2359748"/>
            <a:ext cx="566928" cy="665962"/>
          </a:xfrm>
          <a:prstGeom prst="roundRect">
            <a:avLst>
              <a:gd name="adj" fmla="val 57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pPr algn="ctr"/>
            <a:r>
              <a:rPr lang="en-US" sz="600" b="1" dirty="0">
                <a:latin typeface="Arial" pitchFamily="34" charset="0"/>
                <a:cs typeface="Arial" pitchFamily="34" charset="0"/>
              </a:rPr>
              <a:t>Reports</a:t>
            </a: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2885" y="2478242"/>
            <a:ext cx="436059" cy="30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91"/>
          <p:cNvSpPr>
            <a:spLocks noChangeArrowheads="1"/>
          </p:cNvSpPr>
          <p:nvPr/>
        </p:nvSpPr>
        <p:spPr bwMode="auto">
          <a:xfrm>
            <a:off x="7652071" y="2359748"/>
            <a:ext cx="663042" cy="665962"/>
          </a:xfrm>
          <a:prstGeom prst="roundRect">
            <a:avLst>
              <a:gd name="adj" fmla="val 5796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pPr algn="ctr"/>
            <a:r>
              <a:rPr lang="en-US" sz="600" b="1" dirty="0">
                <a:latin typeface="Arial" pitchFamily="34" charset="0"/>
                <a:cs typeface="Arial" pitchFamily="34" charset="0"/>
              </a:rPr>
              <a:t>Monthly Metrics</a:t>
            </a: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75955" y="2482308"/>
            <a:ext cx="410551" cy="32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 bwMode="auto">
          <a:xfrm>
            <a:off x="1786890" y="3214263"/>
            <a:ext cx="1193800" cy="2425700"/>
          </a:xfrm>
          <a:prstGeom prst="roundRect">
            <a:avLst>
              <a:gd name="adj" fmla="val 3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45720"/>
          <a:lstStyle/>
          <a:p>
            <a:pPr marL="117475" indent="-117475" algn="l"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a detailed KT plan</a:t>
            </a:r>
          </a:p>
          <a:p>
            <a:pPr marL="117475" indent="-117475" algn="l"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Study existing documents and workflows</a:t>
            </a:r>
          </a:p>
          <a:p>
            <a:pPr marL="117475" indent="-117475" algn="l"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Infrastructure planning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(voice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 and security)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3085465" y="3214263"/>
            <a:ext cx="1193800" cy="2425700"/>
          </a:xfrm>
          <a:prstGeom prst="roundRect">
            <a:avLst>
              <a:gd name="adj" fmla="val 3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rIns="45720"/>
          <a:lstStyle/>
          <a:p>
            <a:pPr marL="117475" lvl="1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Business process understanding - technical, functional and </a:t>
            </a:r>
            <a:r>
              <a:rPr lang="en-GB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</a:t>
            </a:r>
            <a:endParaRPr lang="en-US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Understand configurations, interfaces and customizations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360228" y="3214263"/>
            <a:ext cx="1193800" cy="2425700"/>
          </a:xfrm>
          <a:prstGeom prst="roundRect">
            <a:avLst>
              <a:gd name="adj" fmla="val 366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/>
          <a:lstStyle/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Reverse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transition to validate  understanding</a:t>
            </a:r>
          </a:p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DHL SME own resolution </a:t>
            </a:r>
          </a:p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GAVS resources learn through observation and tries out low priority tickets</a:t>
            </a:r>
          </a:p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Update KM portal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5633403" y="3214263"/>
            <a:ext cx="1193800" cy="2425700"/>
          </a:xfrm>
          <a:prstGeom prst="roundRect">
            <a:avLst>
              <a:gd name="adj" fmla="val 3667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rIns="45720"/>
          <a:lstStyle/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IN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GAVS take up </a:t>
            </a:r>
            <a:r>
              <a:rPr lang="en-IN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responsibility for support requests with DHL SME oversight</a:t>
            </a:r>
          </a:p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Offshore support assessment</a:t>
            </a:r>
          </a:p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Finalize steady State plan – communication, infrastructure, reporting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7388225" y="3206749"/>
            <a:ext cx="1193800" cy="2357014"/>
          </a:xfrm>
          <a:prstGeom prst="roundRect">
            <a:avLst>
              <a:gd name="adj" fmla="val 3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/>
          <a:lstStyle/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Execution of all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activities as per scope</a:t>
            </a:r>
          </a:p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Collection,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analysis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reporting </a:t>
            </a: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metrics</a:t>
            </a:r>
          </a:p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SLA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compliance</a:t>
            </a:r>
          </a:p>
          <a:p>
            <a:pPr marL="117475" indent="-117475" algn="l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Ongoing productivity improvement</a:t>
            </a:r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oup 112"/>
          <p:cNvGrpSpPr/>
          <p:nvPr/>
        </p:nvGrpSpPr>
        <p:grpSpPr>
          <a:xfrm>
            <a:off x="3796415" y="2443921"/>
            <a:ext cx="356392" cy="296581"/>
            <a:chOff x="3939925" y="1910521"/>
            <a:chExt cx="356392" cy="296581"/>
          </a:xfrm>
        </p:grpSpPr>
        <p:pic>
          <p:nvPicPr>
            <p:cNvPr id="44" name="Picture 3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39925" y="1910521"/>
              <a:ext cx="356392" cy="296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121"/>
            <p:cNvSpPr>
              <a:spLocks noChangeArrowheads="1"/>
            </p:cNvSpPr>
            <p:nvPr/>
          </p:nvSpPr>
          <p:spPr bwMode="auto">
            <a:xfrm>
              <a:off x="3942668" y="1989062"/>
              <a:ext cx="345573" cy="3235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400" dirty="0">
                <a:solidFill>
                  <a:srgbClr val="FF0000"/>
                </a:solidFill>
                <a:latin typeface="Arial" pitchFamily="34" charset="0"/>
                <a:ea typeface="ＭＳ Ｐゴシック"/>
                <a:cs typeface="Arial" pitchFamily="34" charset="0"/>
              </a:endParaRPr>
            </a:p>
          </p:txBody>
        </p:sp>
        <p:pic>
          <p:nvPicPr>
            <p:cNvPr id="46" name="Picture 45" descr="cid:image001.jpg@01CB28E5.39341ED0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059238" y="1989138"/>
              <a:ext cx="115887" cy="269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42" name="TextBox 53"/>
          <p:cNvSpPr>
            <a:spLocks noChangeArrowheads="1"/>
          </p:cNvSpPr>
          <p:nvPr/>
        </p:nvSpPr>
        <p:spPr bwMode="auto">
          <a:xfrm>
            <a:off x="5647046" y="2356748"/>
            <a:ext cx="563540" cy="668962"/>
          </a:xfrm>
          <a:prstGeom prst="roundRect">
            <a:avLst>
              <a:gd name="adj" fmla="val 57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b"/>
          <a:lstStyle/>
          <a:p>
            <a:pPr algn="ctr"/>
            <a:r>
              <a:rPr lang="en-US" sz="600" b="1" dirty="0">
                <a:latin typeface="Arial" pitchFamily="34" charset="0"/>
                <a:cs typeface="Arial" pitchFamily="34" charset="0"/>
              </a:rPr>
              <a:t>KT </a:t>
            </a:r>
            <a:r>
              <a:rPr lang="en-US" sz="600" b="1" dirty="0" smtClean="0">
                <a:latin typeface="Arial" pitchFamily="34" charset="0"/>
                <a:cs typeface="Arial" pitchFamily="34" charset="0"/>
              </a:rPr>
              <a:t>Sign-off</a:t>
            </a:r>
            <a:endParaRPr lang="en-US" sz="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9401" y="2401748"/>
            <a:ext cx="298642" cy="36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683658"/>
              </p:ext>
            </p:extLst>
          </p:nvPr>
        </p:nvGraphicFramePr>
        <p:xfrm>
          <a:off x="1584960" y="5867400"/>
          <a:ext cx="7254240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424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0%                                                                                                                                                                               </a:t>
                      </a:r>
                      <a:r>
                        <a:rPr lang="en-US" sz="1000" b="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US" sz="1000" b="0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bg1"/>
                        </a:gs>
                        <a:gs pos="50000">
                          <a:schemeClr val="accent1">
                            <a:lumMod val="40000"/>
                            <a:lumOff val="60000"/>
                          </a:schemeClr>
                        </a:gs>
                        <a:gs pos="100000">
                          <a:schemeClr val="tx2"/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0" name="Pentagon 49"/>
          <p:cNvSpPr/>
          <p:nvPr/>
        </p:nvSpPr>
        <p:spPr bwMode="auto">
          <a:xfrm>
            <a:off x="381000" y="5835757"/>
            <a:ext cx="1219200" cy="30480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EMO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81000" y="1524000"/>
            <a:ext cx="1066800" cy="419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Project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scope &amp;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baselines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ounded Rectangle 3"/>
          <p:cNvSpPr>
            <a:spLocks noChangeArrowheads="1"/>
          </p:cNvSpPr>
          <p:nvPr/>
        </p:nvSpPr>
        <p:spPr bwMode="auto">
          <a:xfrm>
            <a:off x="3370263" y="1708150"/>
            <a:ext cx="2921000" cy="4870450"/>
          </a:xfrm>
          <a:prstGeom prst="roundRect">
            <a:avLst>
              <a:gd name="adj" fmla="val 5051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/>
            <a:endParaRPr lang="en-US" sz="1800" b="1" dirty="0">
              <a:latin typeface="Arial" charset="0"/>
              <a:cs typeface="Arial" charset="0"/>
            </a:endParaRPr>
          </a:p>
        </p:txBody>
      </p:sp>
      <p:sp>
        <p:nvSpPr>
          <p:cNvPr id="17411" name="Rounded Rectangle 27"/>
          <p:cNvSpPr>
            <a:spLocks noChangeArrowheads="1"/>
          </p:cNvSpPr>
          <p:nvPr/>
        </p:nvSpPr>
        <p:spPr bwMode="auto">
          <a:xfrm>
            <a:off x="3438525" y="2765425"/>
            <a:ext cx="2757488" cy="3736975"/>
          </a:xfrm>
          <a:prstGeom prst="roundRect">
            <a:avLst>
              <a:gd name="adj" fmla="val 5051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latin typeface="Arial" charset="0"/>
                <a:cs typeface="Arial" charset="0"/>
              </a:rPr>
              <a:t>Key </a:t>
            </a:r>
            <a:r>
              <a:rPr lang="en-US" sz="1200" b="1" dirty="0" smtClean="0">
                <a:latin typeface="Arial" charset="0"/>
                <a:cs typeface="Arial" charset="0"/>
              </a:rPr>
              <a:t>activities:</a:t>
            </a:r>
            <a:endParaRPr lang="en-US" sz="1200" b="1" dirty="0">
              <a:latin typeface="Arial" charset="0"/>
              <a:cs typeface="Arial" charset="0"/>
            </a:endParaRPr>
          </a:p>
        </p:txBody>
      </p:sp>
      <p:sp>
        <p:nvSpPr>
          <p:cNvPr id="17412" name="Rounded Rectangle 13"/>
          <p:cNvSpPr>
            <a:spLocks noChangeArrowheads="1"/>
          </p:cNvSpPr>
          <p:nvPr/>
        </p:nvSpPr>
        <p:spPr bwMode="auto">
          <a:xfrm>
            <a:off x="6381750" y="1711325"/>
            <a:ext cx="2587625" cy="3600450"/>
          </a:xfrm>
          <a:prstGeom prst="roundRect">
            <a:avLst>
              <a:gd name="adj" fmla="val 8019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4" name="Rounded Rectangle 2"/>
          <p:cNvSpPr>
            <a:spLocks noChangeArrowheads="1"/>
          </p:cNvSpPr>
          <p:nvPr/>
        </p:nvSpPr>
        <p:spPr bwMode="auto">
          <a:xfrm>
            <a:off x="627063" y="1708150"/>
            <a:ext cx="2566987" cy="4897438"/>
          </a:xfrm>
          <a:prstGeom prst="roundRect">
            <a:avLst>
              <a:gd name="adj" fmla="val 5051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/>
            <a:endParaRPr lang="en-US" sz="1800" b="1" dirty="0">
              <a:latin typeface="Arial" charset="0"/>
              <a:cs typeface="Arial" charset="0"/>
            </a:endParaRPr>
          </a:p>
        </p:txBody>
      </p:sp>
      <p:sp>
        <p:nvSpPr>
          <p:cNvPr id="17415" name="Rounded Rectangle 7"/>
          <p:cNvSpPr>
            <a:spLocks noChangeArrowheads="1"/>
          </p:cNvSpPr>
          <p:nvPr/>
        </p:nvSpPr>
        <p:spPr bwMode="auto">
          <a:xfrm>
            <a:off x="739775" y="1801813"/>
            <a:ext cx="2330450" cy="792162"/>
          </a:xfrm>
          <a:prstGeom prst="roundRect">
            <a:avLst>
              <a:gd name="adj" fmla="val 16565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algn="l">
              <a:spcBef>
                <a:spcPts val="3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ROLE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6" name="Rounded Rectangle 9"/>
          <p:cNvSpPr>
            <a:spLocks noChangeArrowheads="1"/>
          </p:cNvSpPr>
          <p:nvPr/>
        </p:nvSpPr>
        <p:spPr bwMode="auto">
          <a:xfrm>
            <a:off x="755650" y="2743200"/>
            <a:ext cx="2330450" cy="3779838"/>
          </a:xfrm>
          <a:prstGeom prst="roundRect">
            <a:avLst>
              <a:gd name="adj" fmla="val 10130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&lt;Activities&gt;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7" name="Rounded Rectangle 12"/>
          <p:cNvSpPr>
            <a:spLocks noChangeArrowheads="1"/>
          </p:cNvSpPr>
          <p:nvPr/>
        </p:nvSpPr>
        <p:spPr bwMode="auto">
          <a:xfrm>
            <a:off x="3429000" y="1828800"/>
            <a:ext cx="2757488" cy="793750"/>
          </a:xfrm>
          <a:prstGeom prst="roundRect">
            <a:avLst>
              <a:gd name="adj" fmla="val 16565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algn="l">
              <a:spcBef>
                <a:spcPts val="3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ROLE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8" name="Rounded Rectangle 13"/>
          <p:cNvSpPr>
            <a:spLocks noChangeArrowheads="1"/>
          </p:cNvSpPr>
          <p:nvPr/>
        </p:nvSpPr>
        <p:spPr bwMode="auto">
          <a:xfrm>
            <a:off x="6394450" y="1709738"/>
            <a:ext cx="2586038" cy="3600450"/>
          </a:xfrm>
          <a:prstGeom prst="roundRect">
            <a:avLst>
              <a:gd name="adj" fmla="val 8019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Key </a:t>
            </a:r>
            <a:r>
              <a:rPr lang="en-US" sz="1200" b="1" dirty="0">
                <a:latin typeface="Arial" charset="0"/>
                <a:cs typeface="Arial" charset="0"/>
              </a:rPr>
              <a:t>deliverables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 smtClean="0">
                <a:latin typeface="Arial" charset="0"/>
                <a:cs typeface="Arial" charset="0"/>
              </a:rPr>
              <a:t>Example:</a:t>
            </a:r>
            <a:endParaRPr lang="en-US" sz="1200" dirty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Detailed scope document and transition plan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Baselined application inventory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Detailed project plan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Infrastructure &amp; change management plan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Staffing plan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KT scorecard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7419" name="Straight Arrow Connector 19"/>
          <p:cNvCxnSpPr>
            <a:cxnSpLocks noChangeShapeType="1"/>
          </p:cNvCxnSpPr>
          <p:nvPr/>
        </p:nvCxnSpPr>
        <p:spPr bwMode="auto">
          <a:xfrm>
            <a:off x="2974975" y="2674938"/>
            <a:ext cx="750888" cy="14287"/>
          </a:xfrm>
          <a:prstGeom prst="straightConnector1">
            <a:avLst/>
          </a:prstGeom>
          <a:noFill/>
          <a:ln w="57150" algn="ctr">
            <a:solidFill>
              <a:srgbClr val="FFC000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30238" y="1109663"/>
            <a:ext cx="8351837" cy="528637"/>
            <a:chOff x="630066" y="1110002"/>
            <a:chExt cx="8352433" cy="527730"/>
          </a:xfrm>
        </p:grpSpPr>
        <p:sp>
          <p:nvSpPr>
            <p:cNvPr id="17432" name="Rounded Rectangle 6"/>
            <p:cNvSpPr>
              <a:spLocks noChangeArrowheads="1"/>
            </p:cNvSpPr>
            <p:nvPr/>
          </p:nvSpPr>
          <p:spPr bwMode="auto">
            <a:xfrm>
              <a:off x="630066" y="1121378"/>
              <a:ext cx="8350161" cy="516354"/>
            </a:xfrm>
            <a:prstGeom prst="roundRect">
              <a:avLst>
                <a:gd name="adj" fmla="val 15625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5888" indent="-115888" algn="l">
                <a:buFont typeface="Wingdings" pitchFamily="2" charset="2"/>
                <a:buNone/>
              </a:pPr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17433" name="Rounded Rectangle 28"/>
            <p:cNvSpPr>
              <a:spLocks noChangeArrowheads="1"/>
            </p:cNvSpPr>
            <p:nvPr/>
          </p:nvSpPr>
          <p:spPr bwMode="auto">
            <a:xfrm>
              <a:off x="632338" y="1110002"/>
              <a:ext cx="8350161" cy="516354"/>
            </a:xfrm>
            <a:prstGeom prst="roundRect">
              <a:avLst>
                <a:gd name="adj" fmla="val 15625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 anchor="ctr"/>
            <a:lstStyle/>
            <a:p>
              <a:pPr marL="115888" indent="-115888" algn="l"/>
              <a:r>
                <a:rPr lang="en-US" sz="1200" b="1" dirty="0">
                  <a:latin typeface="Arial" charset="0"/>
                  <a:cs typeface="Arial" charset="0"/>
                </a:rPr>
                <a:t>Objective: </a:t>
              </a:r>
              <a:r>
                <a:rPr lang="en-US" sz="1200" dirty="0">
                  <a:latin typeface="Arial" charset="0"/>
                  <a:cs typeface="Arial" charset="0"/>
                </a:rPr>
                <a:t>Validate application inventory and scope.  Baseline detailed transition plan for </a:t>
              </a:r>
              <a:r>
                <a:rPr lang="en-US" sz="1200" dirty="0" smtClean="0">
                  <a:latin typeface="Arial" charset="0"/>
                  <a:cs typeface="Arial" charset="0"/>
                </a:rPr>
                <a:t>Knowledge Transition (KT)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380163" y="5403850"/>
            <a:ext cx="2571750" cy="1162050"/>
            <a:chOff x="6380418" y="4874522"/>
            <a:chExt cx="2571736" cy="1201027"/>
          </a:xfrm>
        </p:grpSpPr>
        <p:sp>
          <p:nvSpPr>
            <p:cNvPr id="17430" name="Rounded Rectangle 5"/>
            <p:cNvSpPr>
              <a:spLocks noChangeArrowheads="1"/>
            </p:cNvSpPr>
            <p:nvPr/>
          </p:nvSpPr>
          <p:spPr bwMode="auto">
            <a:xfrm>
              <a:off x="6380418" y="4885898"/>
              <a:ext cx="2569464" cy="1189651"/>
            </a:xfrm>
            <a:prstGeom prst="roundRect">
              <a:avLst>
                <a:gd name="adj" fmla="val 14227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5888" indent="-115888" algn="l"/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3" name="Rounded Rectangle 31"/>
            <p:cNvSpPr>
              <a:spLocks noChangeArrowheads="1"/>
            </p:cNvSpPr>
            <p:nvPr/>
          </p:nvSpPr>
          <p:spPr bwMode="auto">
            <a:xfrm>
              <a:off x="6382005" y="4874522"/>
              <a:ext cx="2570149" cy="1187901"/>
            </a:xfrm>
            <a:prstGeom prst="roundRect">
              <a:avLst>
                <a:gd name="adj" fmla="val 14227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225425" indent="-225425" algn="l">
                <a:spcBef>
                  <a:spcPts val="300"/>
                </a:spcBef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latin typeface="Arial" charset="0"/>
                  <a:cs typeface="Arial" charset="0"/>
                </a:rPr>
                <a:t>Sign off/Exit criteria</a:t>
              </a:r>
            </a:p>
            <a:p>
              <a:pPr marL="109538" indent="-109538" algn="l">
                <a:spcBef>
                  <a:spcPts val="3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Detailed project plan approved by </a:t>
              </a:r>
              <a:r>
                <a:rPr lang="en-US" sz="1200" dirty="0" smtClean="0">
                  <a:latin typeface="Arial" charset="0"/>
                  <a:cs typeface="Arial" charset="0"/>
                </a:rPr>
                <a:t>client</a:t>
              </a:r>
              <a:endParaRPr lang="en-US" sz="1200" dirty="0">
                <a:latin typeface="Arial" charset="0"/>
                <a:cs typeface="Arial" charset="0"/>
              </a:endParaRPr>
            </a:p>
            <a:p>
              <a:pPr marL="109538" indent="-109538" algn="l">
                <a:spcBef>
                  <a:spcPts val="3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Approved KT scorecard</a:t>
              </a:r>
            </a:p>
          </p:txBody>
        </p:sp>
      </p:grpSp>
      <p:cxnSp>
        <p:nvCxnSpPr>
          <p:cNvPr id="17422" name="Straight Arrow Connector 24"/>
          <p:cNvCxnSpPr>
            <a:cxnSpLocks noChangeShapeType="1"/>
          </p:cNvCxnSpPr>
          <p:nvPr/>
        </p:nvCxnSpPr>
        <p:spPr bwMode="auto">
          <a:xfrm>
            <a:off x="5870575" y="2678113"/>
            <a:ext cx="750888" cy="14287"/>
          </a:xfrm>
          <a:prstGeom prst="straightConnector1">
            <a:avLst/>
          </a:prstGeom>
          <a:noFill/>
          <a:ln w="57150" algn="ctr">
            <a:solidFill>
              <a:srgbClr val="FFC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792162"/>
          </a:xfrm>
        </p:spPr>
        <p:txBody>
          <a:bodyPr/>
          <a:lstStyle/>
          <a:p>
            <a:r>
              <a:rPr lang="en-US" dirty="0" smtClean="0"/>
              <a:t>Knowledge Transition – Planning Phase</a:t>
            </a: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BCC5A7-6E32-4216-9BF1-2184A97BE92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ounded Rectangle 2"/>
          <p:cNvSpPr>
            <a:spLocks noChangeArrowheads="1"/>
          </p:cNvSpPr>
          <p:nvPr/>
        </p:nvSpPr>
        <p:spPr bwMode="auto">
          <a:xfrm>
            <a:off x="627063" y="1708150"/>
            <a:ext cx="2566987" cy="4746625"/>
          </a:xfrm>
          <a:prstGeom prst="roundRect">
            <a:avLst>
              <a:gd name="adj" fmla="val 5051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/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8436" name="Rounded Rectangle 3"/>
          <p:cNvSpPr>
            <a:spLocks noChangeArrowheads="1"/>
          </p:cNvSpPr>
          <p:nvPr/>
        </p:nvSpPr>
        <p:spPr bwMode="auto">
          <a:xfrm>
            <a:off x="3438525" y="1708150"/>
            <a:ext cx="2784475" cy="4733925"/>
          </a:xfrm>
          <a:prstGeom prst="roundRect">
            <a:avLst>
              <a:gd name="adj" fmla="val 5051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/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8437" name="Rounded Rectangle 7"/>
          <p:cNvSpPr>
            <a:spLocks noChangeArrowheads="1"/>
          </p:cNvSpPr>
          <p:nvPr/>
        </p:nvSpPr>
        <p:spPr bwMode="auto">
          <a:xfrm>
            <a:off x="739775" y="1801813"/>
            <a:ext cx="2330450" cy="792162"/>
          </a:xfrm>
          <a:prstGeom prst="roundRect">
            <a:avLst>
              <a:gd name="adj" fmla="val 16565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algn="l">
              <a:spcBef>
                <a:spcPts val="3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ROLE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8" name="Rounded Rectangle 9"/>
          <p:cNvSpPr>
            <a:spLocks noChangeArrowheads="1"/>
          </p:cNvSpPr>
          <p:nvPr/>
        </p:nvSpPr>
        <p:spPr bwMode="auto">
          <a:xfrm>
            <a:off x="755650" y="2743200"/>
            <a:ext cx="2330450" cy="3616325"/>
          </a:xfrm>
          <a:prstGeom prst="roundRect">
            <a:avLst>
              <a:gd name="adj" fmla="val 10130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Activities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39" name="Rounded Rectangle 12"/>
          <p:cNvSpPr>
            <a:spLocks noChangeArrowheads="1"/>
          </p:cNvSpPr>
          <p:nvPr/>
        </p:nvSpPr>
        <p:spPr bwMode="auto">
          <a:xfrm>
            <a:off x="3535363" y="1801813"/>
            <a:ext cx="2592387" cy="793750"/>
          </a:xfrm>
          <a:prstGeom prst="roundRect">
            <a:avLst>
              <a:gd name="adj" fmla="val 16565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algn="l">
              <a:spcBef>
                <a:spcPts val="300"/>
              </a:spcBef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Transition team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359525" y="1706563"/>
            <a:ext cx="2587625" cy="3492500"/>
            <a:chOff x="6359857" y="1763735"/>
            <a:chExt cx="2586627" cy="3490653"/>
          </a:xfrm>
        </p:grpSpPr>
        <p:sp>
          <p:nvSpPr>
            <p:cNvPr id="18457" name="Rounded Rectangle 13"/>
            <p:cNvSpPr>
              <a:spLocks noChangeArrowheads="1"/>
            </p:cNvSpPr>
            <p:nvPr/>
          </p:nvSpPr>
          <p:spPr bwMode="auto">
            <a:xfrm>
              <a:off x="6362129" y="1766007"/>
              <a:ext cx="2584355" cy="3488381"/>
            </a:xfrm>
            <a:prstGeom prst="roundRect">
              <a:avLst>
                <a:gd name="adj" fmla="val 10130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5888" indent="-115888" algn="l">
                <a:spcBef>
                  <a:spcPts val="300"/>
                </a:spcBef>
                <a:buClr>
                  <a:schemeClr val="tx1"/>
                </a:buClr>
                <a:buFont typeface="Wingdings" pitchFamily="2" charset="2"/>
                <a:buNone/>
              </a:pPr>
              <a:endParaRPr lang="en-US" sz="12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458" name="Rounded Rectangle 13"/>
            <p:cNvSpPr>
              <a:spLocks noChangeArrowheads="1"/>
            </p:cNvSpPr>
            <p:nvPr/>
          </p:nvSpPr>
          <p:spPr bwMode="auto">
            <a:xfrm>
              <a:off x="6359857" y="1763735"/>
              <a:ext cx="2584355" cy="3490653"/>
            </a:xfrm>
            <a:prstGeom prst="roundRect">
              <a:avLst>
                <a:gd name="adj" fmla="val 10130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5888" indent="-115888" algn="l">
                <a:spcBef>
                  <a:spcPts val="3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Key </a:t>
              </a:r>
              <a:r>
                <a:rPr lang="en-US" sz="1200" b="1" dirty="0">
                  <a:latin typeface="Arial" charset="0"/>
                  <a:cs typeface="Arial" charset="0"/>
                </a:rPr>
                <a:t>deliverables</a:t>
              </a:r>
              <a:br>
                <a:rPr lang="en-US" sz="1200" b="1" dirty="0">
                  <a:latin typeface="Arial" charset="0"/>
                  <a:cs typeface="Arial" charset="0"/>
                </a:rPr>
              </a:br>
              <a:endParaRPr lang="en-US" sz="1200" b="1" dirty="0">
                <a:latin typeface="Arial" charset="0"/>
                <a:cs typeface="Arial" charset="0"/>
              </a:endParaRPr>
            </a:p>
            <a:p>
              <a:pPr marL="115888" indent="-115888" algn="l">
                <a:spcBef>
                  <a:spcPts val="3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§"/>
              </a:pPr>
              <a:r>
                <a:rPr lang="en-US" sz="1200" dirty="0" smtClean="0">
                  <a:latin typeface="Arial" charset="0"/>
                  <a:cs typeface="Arial" charset="0"/>
                </a:rPr>
                <a:t>X</a:t>
              </a:r>
            </a:p>
            <a:p>
              <a:pPr marL="115888" indent="-115888" algn="l">
                <a:spcBef>
                  <a:spcPts val="3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§"/>
              </a:pPr>
              <a:r>
                <a:rPr lang="en-US" sz="1200" dirty="0" smtClean="0">
                  <a:latin typeface="Arial" charset="0"/>
                  <a:cs typeface="Arial" charset="0"/>
                </a:rPr>
                <a:t>Y</a:t>
              </a:r>
            </a:p>
            <a:p>
              <a:pPr marL="115888" indent="-115888" algn="l">
                <a:spcBef>
                  <a:spcPts val="3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§"/>
              </a:pPr>
              <a:r>
                <a:rPr lang="en-US" sz="1200" dirty="0" smtClean="0">
                  <a:latin typeface="Arial" charset="0"/>
                  <a:cs typeface="Arial" charset="0"/>
                </a:rPr>
                <a:t>z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cxnSp>
        <p:nvCxnSpPr>
          <p:cNvPr id="18441" name="Straight Arrow Connector 19"/>
          <p:cNvCxnSpPr>
            <a:cxnSpLocks noChangeShapeType="1"/>
          </p:cNvCxnSpPr>
          <p:nvPr/>
        </p:nvCxnSpPr>
        <p:spPr bwMode="auto">
          <a:xfrm>
            <a:off x="2974975" y="2674938"/>
            <a:ext cx="750888" cy="14287"/>
          </a:xfrm>
          <a:prstGeom prst="straightConnector1">
            <a:avLst/>
          </a:prstGeom>
          <a:noFill/>
          <a:ln w="57150" algn="ctr">
            <a:solidFill>
              <a:srgbClr val="FFC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442" name="Rounded Rectangle 27"/>
          <p:cNvSpPr>
            <a:spLocks noChangeArrowheads="1"/>
          </p:cNvSpPr>
          <p:nvPr/>
        </p:nvSpPr>
        <p:spPr bwMode="auto">
          <a:xfrm>
            <a:off x="3541713" y="2770188"/>
            <a:ext cx="2570162" cy="3589337"/>
          </a:xfrm>
          <a:prstGeom prst="roundRect">
            <a:avLst>
              <a:gd name="adj" fmla="val 8236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latin typeface="Arial" charset="0"/>
                <a:cs typeface="Arial" charset="0"/>
              </a:rPr>
              <a:t>Key activities</a:t>
            </a:r>
          </a:p>
          <a:p>
            <a:pPr marL="115888" indent="-115888" algn="l">
              <a:spcBef>
                <a:spcPts val="300"/>
              </a:spcBef>
            </a:pPr>
            <a:r>
              <a:rPr lang="en-US" sz="1200" b="1" dirty="0">
                <a:latin typeface="Arial" charset="0"/>
                <a:cs typeface="Arial" charset="0"/>
              </a:rPr>
              <a:t>Onsite</a:t>
            </a:r>
          </a:p>
          <a:p>
            <a:pPr marL="115888" indent="-115888" algn="l">
              <a:spcBef>
                <a:spcPts val="300"/>
              </a:spcBef>
            </a:pPr>
            <a:endParaRPr lang="en-US" sz="1200" b="1" dirty="0" smtClean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dirty="0" smtClean="0">
                <a:latin typeface="Arial" charset="0"/>
                <a:cs typeface="Arial" charset="0"/>
              </a:rPr>
              <a:t>X</a:t>
            </a:r>
          </a:p>
          <a:p>
            <a:pPr marL="115888" indent="-115888" algn="l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</a:t>
            </a:r>
          </a:p>
          <a:p>
            <a:pPr marL="115888" indent="-115888" algn="l">
              <a:spcBef>
                <a:spcPts val="300"/>
              </a:spcBef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Z</a:t>
            </a:r>
          </a:p>
          <a:p>
            <a:pPr marL="115888" indent="-115888" algn="l">
              <a:spcBef>
                <a:spcPts val="300"/>
              </a:spcBef>
              <a:buFont typeface="Arial" pitchFamily="34" charset="0"/>
              <a:buChar char="•"/>
            </a:pPr>
            <a:endParaRPr lang="en-US" sz="12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</a:pPr>
            <a:endParaRPr lang="en-US" sz="1200" b="1" dirty="0" smtClean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</a:pPr>
            <a:endParaRPr lang="en-US" sz="1200" b="1" dirty="0" smtClean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</a:pPr>
            <a:endParaRPr lang="en-US" sz="1200" b="1" dirty="0" smtClean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</a:pPr>
            <a:r>
              <a:rPr lang="en-US" sz="1200" b="1" dirty="0" smtClean="0">
                <a:latin typeface="Arial" charset="0"/>
                <a:cs typeface="Arial" charset="0"/>
              </a:rPr>
              <a:t>Offshore</a:t>
            </a:r>
            <a:endParaRPr lang="en-US" sz="1200" b="1" dirty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 smtClean="0">
                <a:latin typeface="Arial" charset="0"/>
                <a:cs typeface="Arial" charset="0"/>
              </a:rPr>
              <a:t>X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z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30238" y="1109663"/>
            <a:ext cx="8351837" cy="528637"/>
            <a:chOff x="630066" y="1110002"/>
            <a:chExt cx="8352433" cy="527730"/>
          </a:xfrm>
        </p:grpSpPr>
        <p:sp>
          <p:nvSpPr>
            <p:cNvPr id="18455" name="Rounded Rectangle 6"/>
            <p:cNvSpPr>
              <a:spLocks noChangeArrowheads="1"/>
            </p:cNvSpPr>
            <p:nvPr/>
          </p:nvSpPr>
          <p:spPr bwMode="auto">
            <a:xfrm>
              <a:off x="630066" y="1121378"/>
              <a:ext cx="8350161" cy="516354"/>
            </a:xfrm>
            <a:prstGeom prst="roundRect">
              <a:avLst>
                <a:gd name="adj" fmla="val 15625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5888" indent="-115888" algn="l">
                <a:buFont typeface="Wingdings" pitchFamily="2" charset="2"/>
                <a:buNone/>
              </a:pPr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18456" name="Rounded Rectangle 28"/>
            <p:cNvSpPr>
              <a:spLocks noChangeArrowheads="1"/>
            </p:cNvSpPr>
            <p:nvPr/>
          </p:nvSpPr>
          <p:spPr bwMode="auto">
            <a:xfrm>
              <a:off x="632338" y="1110002"/>
              <a:ext cx="8350161" cy="516354"/>
            </a:xfrm>
            <a:prstGeom prst="roundRect">
              <a:avLst>
                <a:gd name="adj" fmla="val 15625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 anchor="ctr"/>
            <a:lstStyle/>
            <a:p>
              <a:pPr marL="115888" indent="-115888" algn="l"/>
              <a:r>
                <a:rPr lang="en-US" sz="1200" b="1" dirty="0">
                  <a:latin typeface="Arial" charset="0"/>
                  <a:cs typeface="Arial" charset="0"/>
                </a:rPr>
                <a:t>Objective: </a:t>
              </a:r>
              <a:r>
                <a:rPr lang="en-US" sz="1200" dirty="0">
                  <a:latin typeface="Arial" charset="0"/>
                  <a:cs typeface="Arial" charset="0"/>
                </a:rPr>
                <a:t>In-depth understanding of </a:t>
              </a:r>
              <a:r>
                <a:rPr lang="en-US" sz="1200" dirty="0" smtClean="0">
                  <a:latin typeface="Arial" charset="0"/>
                  <a:cs typeface="Arial" charset="0"/>
                </a:rPr>
                <a:t>DHL application and related interfaces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380163" y="5281613"/>
            <a:ext cx="2571750" cy="1160462"/>
            <a:chOff x="6380418" y="4874522"/>
            <a:chExt cx="2571736" cy="1201027"/>
          </a:xfrm>
        </p:grpSpPr>
        <p:sp>
          <p:nvSpPr>
            <p:cNvPr id="18453" name="Rounded Rectangle 5"/>
            <p:cNvSpPr>
              <a:spLocks noChangeArrowheads="1"/>
            </p:cNvSpPr>
            <p:nvPr/>
          </p:nvSpPr>
          <p:spPr bwMode="auto">
            <a:xfrm>
              <a:off x="6380418" y="4885898"/>
              <a:ext cx="2569464" cy="1189651"/>
            </a:xfrm>
            <a:prstGeom prst="roundRect">
              <a:avLst>
                <a:gd name="adj" fmla="val 14227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5888" indent="-115888" algn="l"/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17429" name="Rounded Rectangle 31"/>
            <p:cNvSpPr>
              <a:spLocks noChangeArrowheads="1"/>
            </p:cNvSpPr>
            <p:nvPr/>
          </p:nvSpPr>
          <p:spPr bwMode="auto">
            <a:xfrm>
              <a:off x="6382005" y="4874522"/>
              <a:ext cx="2570149" cy="1189527"/>
            </a:xfrm>
            <a:prstGeom prst="roundRect">
              <a:avLst>
                <a:gd name="adj" fmla="val 14227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225425" indent="-225425" algn="l">
                <a:spcBef>
                  <a:spcPts val="300"/>
                </a:spcBef>
                <a:buClr>
                  <a:schemeClr val="tx1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latin typeface="Arial" charset="0"/>
                  <a:cs typeface="Arial" charset="0"/>
                </a:rPr>
                <a:t>Sign off/Exit criteria</a:t>
              </a:r>
            </a:p>
            <a:p>
              <a:pPr marL="109538" indent="-109538" algn="l">
                <a:spcBef>
                  <a:spcPts val="3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§"/>
                <a:defRPr/>
              </a:pPr>
              <a:r>
                <a:rPr lang="en-US" sz="1200" dirty="0">
                  <a:latin typeface="Arial" charset="0"/>
                  <a:cs typeface="Arial" charset="0"/>
                </a:rPr>
                <a:t>Processes and application has been understood and documented as per the agreed KT benchmarks</a:t>
              </a:r>
            </a:p>
          </p:txBody>
        </p:sp>
      </p:grpSp>
      <p:cxnSp>
        <p:nvCxnSpPr>
          <p:cNvPr id="18445" name="Straight Arrow Connector 24"/>
          <p:cNvCxnSpPr>
            <a:cxnSpLocks noChangeShapeType="1"/>
          </p:cNvCxnSpPr>
          <p:nvPr/>
        </p:nvCxnSpPr>
        <p:spPr bwMode="auto">
          <a:xfrm>
            <a:off x="5870575" y="2678113"/>
            <a:ext cx="750888" cy="14287"/>
          </a:xfrm>
          <a:prstGeom prst="straightConnector1">
            <a:avLst/>
          </a:prstGeom>
          <a:noFill/>
          <a:ln w="57150" algn="ctr">
            <a:solidFill>
              <a:srgbClr val="FFC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792162"/>
          </a:xfrm>
        </p:spPr>
        <p:txBody>
          <a:bodyPr/>
          <a:lstStyle/>
          <a:p>
            <a:r>
              <a:rPr lang="en-US" dirty="0" smtClean="0"/>
              <a:t>Knowledge Transition – Knowledge Acquisition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BCC5A7-6E32-4216-9BF1-2184A97BE92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ounded Rectangle 13"/>
          <p:cNvSpPr>
            <a:spLocks noChangeArrowheads="1"/>
          </p:cNvSpPr>
          <p:nvPr/>
        </p:nvSpPr>
        <p:spPr bwMode="auto">
          <a:xfrm>
            <a:off x="6396038" y="1722438"/>
            <a:ext cx="2573337" cy="3370262"/>
          </a:xfrm>
          <a:prstGeom prst="roundRect">
            <a:avLst>
              <a:gd name="adj" fmla="val 7477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60" name="Rounded Rectangle 2"/>
          <p:cNvSpPr>
            <a:spLocks noChangeArrowheads="1"/>
          </p:cNvSpPr>
          <p:nvPr/>
        </p:nvSpPr>
        <p:spPr bwMode="auto">
          <a:xfrm>
            <a:off x="627063" y="1708150"/>
            <a:ext cx="2566987" cy="4746625"/>
          </a:xfrm>
          <a:prstGeom prst="roundRect">
            <a:avLst>
              <a:gd name="adj" fmla="val 5051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/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9461" name="Rounded Rectangle 3"/>
          <p:cNvSpPr>
            <a:spLocks noChangeArrowheads="1"/>
          </p:cNvSpPr>
          <p:nvPr/>
        </p:nvSpPr>
        <p:spPr bwMode="auto">
          <a:xfrm>
            <a:off x="3398838" y="1708150"/>
            <a:ext cx="2782887" cy="4733925"/>
          </a:xfrm>
          <a:prstGeom prst="roundRect">
            <a:avLst>
              <a:gd name="adj" fmla="val 5051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/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9462" name="Rounded Rectangle 7"/>
          <p:cNvSpPr>
            <a:spLocks noChangeArrowheads="1"/>
          </p:cNvSpPr>
          <p:nvPr/>
        </p:nvSpPr>
        <p:spPr bwMode="auto">
          <a:xfrm>
            <a:off x="739775" y="1801813"/>
            <a:ext cx="2330450" cy="792162"/>
          </a:xfrm>
          <a:prstGeom prst="roundRect">
            <a:avLst>
              <a:gd name="adj" fmla="val 16565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algn="l">
              <a:spcBef>
                <a:spcPts val="3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Role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>
              <a:spcBef>
                <a:spcPts val="300"/>
              </a:spcBef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SMEs</a:t>
            </a:r>
          </a:p>
        </p:txBody>
      </p:sp>
      <p:sp>
        <p:nvSpPr>
          <p:cNvPr id="19463" name="Rounded Rectangle 9"/>
          <p:cNvSpPr>
            <a:spLocks noChangeArrowheads="1"/>
          </p:cNvSpPr>
          <p:nvPr/>
        </p:nvSpPr>
        <p:spPr bwMode="auto">
          <a:xfrm>
            <a:off x="755650" y="2743200"/>
            <a:ext cx="2330450" cy="3616325"/>
          </a:xfrm>
          <a:prstGeom prst="roundRect">
            <a:avLst>
              <a:gd name="adj" fmla="val 10130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Client  involvement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&lt;Sample&gt;</a:t>
            </a:r>
            <a:endParaRPr lang="en-US" sz="1200" b="1" dirty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latin typeface="Arial" charset="0"/>
                <a:cs typeface="Arial" charset="0"/>
              </a:rPr>
              <a:t>Workshops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Share details on calls resolved during the KT phase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latin typeface="Arial" charset="0"/>
                <a:cs typeface="Arial" charset="0"/>
              </a:rPr>
              <a:t>Work allocation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Assign non critical support calls to </a:t>
            </a:r>
            <a:r>
              <a:rPr lang="en-US" sz="1200" dirty="0" smtClean="0">
                <a:latin typeface="Arial" charset="0"/>
                <a:cs typeface="Arial" charset="0"/>
              </a:rPr>
              <a:t>GAVS team</a:t>
            </a:r>
            <a:endParaRPr lang="en-US" sz="1200" dirty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latin typeface="Arial" charset="0"/>
                <a:cs typeface="Arial" charset="0"/>
              </a:rPr>
              <a:t>Reviews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Review and approve support calls resolved by </a:t>
            </a:r>
            <a:r>
              <a:rPr lang="en-US" sz="1200" dirty="0" smtClean="0">
                <a:latin typeface="Arial" charset="0"/>
                <a:cs typeface="Arial" charset="0"/>
              </a:rPr>
              <a:t>GAVS team </a:t>
            </a:r>
            <a:r>
              <a:rPr lang="en-US" sz="1200" dirty="0">
                <a:latin typeface="Arial" charset="0"/>
                <a:cs typeface="Arial" charset="0"/>
              </a:rPr>
              <a:t>and development/testing work by </a:t>
            </a:r>
            <a:r>
              <a:rPr lang="en-US" sz="1200" dirty="0" smtClean="0">
                <a:latin typeface="Arial" charset="0"/>
                <a:cs typeface="Arial" charset="0"/>
              </a:rPr>
              <a:t>GAVS team</a:t>
            </a:r>
            <a:endParaRPr lang="en-US" sz="1200" dirty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Review support process, call resolution and documentation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64" name="Rounded Rectangle 12"/>
          <p:cNvSpPr>
            <a:spLocks noChangeArrowheads="1"/>
          </p:cNvSpPr>
          <p:nvPr/>
        </p:nvSpPr>
        <p:spPr bwMode="auto">
          <a:xfrm>
            <a:off x="3494088" y="1801813"/>
            <a:ext cx="2592387" cy="793750"/>
          </a:xfrm>
          <a:prstGeom prst="roundRect">
            <a:avLst>
              <a:gd name="adj" fmla="val 16565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algn="l">
              <a:spcBef>
                <a:spcPts val="300"/>
              </a:spcBef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Transition team</a:t>
            </a:r>
          </a:p>
        </p:txBody>
      </p:sp>
      <p:sp>
        <p:nvSpPr>
          <p:cNvPr id="19465" name="Rounded Rectangle 13"/>
          <p:cNvSpPr>
            <a:spLocks noChangeArrowheads="1"/>
          </p:cNvSpPr>
          <p:nvPr/>
        </p:nvSpPr>
        <p:spPr bwMode="auto">
          <a:xfrm>
            <a:off x="6407150" y="1719263"/>
            <a:ext cx="2573338" cy="3371850"/>
          </a:xfrm>
          <a:prstGeom prst="roundRect">
            <a:avLst>
              <a:gd name="adj" fmla="val 7477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Key </a:t>
            </a:r>
            <a:r>
              <a:rPr lang="en-US" sz="1200" b="1" dirty="0">
                <a:latin typeface="Arial" charset="0"/>
                <a:cs typeface="Arial" charset="0"/>
              </a:rPr>
              <a:t>deliverables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endParaRPr lang="en-US" sz="1200" dirty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Incidents resolved by </a:t>
            </a:r>
            <a:r>
              <a:rPr lang="en-US" sz="1200" dirty="0" smtClean="0">
                <a:latin typeface="Arial" charset="0"/>
                <a:cs typeface="Arial" charset="0"/>
              </a:rPr>
              <a:t>GAVS team</a:t>
            </a:r>
            <a:endParaRPr lang="en-US" sz="1200" dirty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Reverse KT presentations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9466" name="Straight Arrow Connector 19"/>
          <p:cNvCxnSpPr>
            <a:cxnSpLocks noChangeShapeType="1"/>
          </p:cNvCxnSpPr>
          <p:nvPr/>
        </p:nvCxnSpPr>
        <p:spPr bwMode="auto">
          <a:xfrm>
            <a:off x="2974975" y="2674938"/>
            <a:ext cx="750888" cy="14287"/>
          </a:xfrm>
          <a:prstGeom prst="straightConnector1">
            <a:avLst/>
          </a:prstGeom>
          <a:noFill/>
          <a:ln w="57150" algn="ctr">
            <a:solidFill>
              <a:srgbClr val="FFC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9467" name="Rounded Rectangle 27"/>
          <p:cNvSpPr>
            <a:spLocks noChangeArrowheads="1"/>
          </p:cNvSpPr>
          <p:nvPr/>
        </p:nvSpPr>
        <p:spPr bwMode="auto">
          <a:xfrm>
            <a:off x="3514725" y="2778125"/>
            <a:ext cx="2568575" cy="3581400"/>
          </a:xfrm>
          <a:prstGeom prst="roundRect">
            <a:avLst>
              <a:gd name="adj" fmla="val 5051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latin typeface="Arial" charset="0"/>
                <a:cs typeface="Arial" charset="0"/>
              </a:rPr>
              <a:t>Key activities</a:t>
            </a:r>
          </a:p>
          <a:p>
            <a:pPr marL="115888" indent="-115888" algn="l">
              <a:spcBef>
                <a:spcPts val="300"/>
              </a:spcBef>
            </a:pPr>
            <a:r>
              <a:rPr lang="en-US" sz="1200" b="1" dirty="0">
                <a:latin typeface="Arial" charset="0"/>
                <a:cs typeface="Arial" charset="0"/>
              </a:rPr>
              <a:t>Onsite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dirty="0" smtClean="0">
                <a:latin typeface="Arial" charset="0"/>
                <a:cs typeface="Arial" charset="0"/>
              </a:rPr>
              <a:t>X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dirty="0" smtClean="0">
                <a:latin typeface="Arial" charset="0"/>
                <a:cs typeface="Arial" charset="0"/>
              </a:rPr>
              <a:t>Y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dirty="0" smtClean="0">
                <a:latin typeface="Arial" charset="0"/>
                <a:cs typeface="Arial" charset="0"/>
              </a:rPr>
              <a:t>Z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endParaRPr lang="en-US" sz="1200" b="1" dirty="0" smtClean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SzPct val="75000"/>
            </a:pPr>
            <a:r>
              <a:rPr lang="en-US" sz="1200" b="1" dirty="0" smtClean="0">
                <a:latin typeface="Arial" charset="0"/>
                <a:cs typeface="Arial" charset="0"/>
              </a:rPr>
              <a:t>Offshore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dirty="0" smtClean="0">
                <a:latin typeface="Arial" charset="0"/>
                <a:cs typeface="Arial" charset="0"/>
              </a:rPr>
              <a:t>X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Z</a:t>
            </a:r>
          </a:p>
          <a:p>
            <a:pPr marL="115888" indent="-115888" algn="l">
              <a:spcBef>
                <a:spcPts val="300"/>
              </a:spcBef>
              <a:buSzPct val="75000"/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30238" y="1109663"/>
            <a:ext cx="8351837" cy="528637"/>
            <a:chOff x="630066" y="1110002"/>
            <a:chExt cx="8352433" cy="527730"/>
          </a:xfrm>
        </p:grpSpPr>
        <p:sp>
          <p:nvSpPr>
            <p:cNvPr id="19480" name="Rounded Rectangle 6"/>
            <p:cNvSpPr>
              <a:spLocks noChangeArrowheads="1"/>
            </p:cNvSpPr>
            <p:nvPr/>
          </p:nvSpPr>
          <p:spPr bwMode="auto">
            <a:xfrm>
              <a:off x="630066" y="1121378"/>
              <a:ext cx="8350161" cy="516354"/>
            </a:xfrm>
            <a:prstGeom prst="roundRect">
              <a:avLst>
                <a:gd name="adj" fmla="val 15625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5888" indent="-115888" algn="l">
                <a:buFont typeface="Wingdings" pitchFamily="2" charset="2"/>
                <a:buNone/>
              </a:pPr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19481" name="Rounded Rectangle 28"/>
            <p:cNvSpPr>
              <a:spLocks noChangeArrowheads="1"/>
            </p:cNvSpPr>
            <p:nvPr/>
          </p:nvSpPr>
          <p:spPr bwMode="auto">
            <a:xfrm>
              <a:off x="632338" y="1110002"/>
              <a:ext cx="8350161" cy="516354"/>
            </a:xfrm>
            <a:prstGeom prst="roundRect">
              <a:avLst>
                <a:gd name="adj" fmla="val 15625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 anchor="ctr"/>
            <a:lstStyle/>
            <a:p>
              <a:pPr marL="115888" indent="-115888" algn="l"/>
              <a:r>
                <a:rPr lang="en-US" sz="1200" b="1" dirty="0">
                  <a:latin typeface="Arial" charset="0"/>
                  <a:cs typeface="Arial" charset="0"/>
                </a:rPr>
                <a:t>Objective: </a:t>
              </a:r>
              <a:r>
                <a:rPr lang="en-US" sz="1200" dirty="0">
                  <a:latin typeface="Arial" charset="0"/>
                  <a:cs typeface="Arial" charset="0"/>
                </a:rPr>
                <a:t>Closely follow and learn from </a:t>
              </a:r>
              <a:r>
                <a:rPr lang="en-US" sz="1200" dirty="0" smtClean="0">
                  <a:latin typeface="Arial" charset="0"/>
                  <a:cs typeface="Arial" charset="0"/>
                </a:rPr>
                <a:t>DHL staff and take-up incidents with support from </a:t>
              </a:r>
              <a:r>
                <a:rPr lang="en-US" sz="1200" dirty="0" err="1" smtClean="0">
                  <a:latin typeface="Arial" charset="0"/>
                  <a:cs typeface="Arial" charset="0"/>
                </a:rPr>
                <a:t>DHLstaff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380163" y="5186363"/>
            <a:ext cx="2571750" cy="1268412"/>
            <a:chOff x="6380418" y="4874522"/>
            <a:chExt cx="2571736" cy="1201027"/>
          </a:xfrm>
        </p:grpSpPr>
        <p:sp>
          <p:nvSpPr>
            <p:cNvPr id="19478" name="Rounded Rectangle 5"/>
            <p:cNvSpPr>
              <a:spLocks noChangeArrowheads="1"/>
            </p:cNvSpPr>
            <p:nvPr/>
          </p:nvSpPr>
          <p:spPr bwMode="auto">
            <a:xfrm>
              <a:off x="6380418" y="4885898"/>
              <a:ext cx="2569464" cy="1189651"/>
            </a:xfrm>
            <a:prstGeom prst="roundRect">
              <a:avLst>
                <a:gd name="adj" fmla="val 14227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5888" indent="-115888" algn="l"/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19479" name="Rounded Rectangle 31"/>
            <p:cNvSpPr>
              <a:spLocks noChangeArrowheads="1"/>
            </p:cNvSpPr>
            <p:nvPr/>
          </p:nvSpPr>
          <p:spPr bwMode="auto">
            <a:xfrm>
              <a:off x="6382005" y="4874522"/>
              <a:ext cx="2570149" cy="1189002"/>
            </a:xfrm>
            <a:prstGeom prst="roundRect">
              <a:avLst>
                <a:gd name="adj" fmla="val 14227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1125" indent="-111125" algn="l">
                <a:spcBef>
                  <a:spcPts val="3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1200" b="1" dirty="0">
                  <a:latin typeface="Arial" charset="0"/>
                  <a:cs typeface="Arial" charset="0"/>
                </a:rPr>
                <a:t>Sign off/Exit criteria</a:t>
              </a:r>
            </a:p>
            <a:p>
              <a:pPr marL="111125" indent="-111125" algn="l">
                <a:spcBef>
                  <a:spcPts val="300"/>
                </a:spcBef>
                <a:buSzPct val="75000"/>
                <a:buFont typeface="Wingdings" pitchFamily="2" charset="2"/>
                <a:buChar char="§"/>
              </a:pPr>
              <a:r>
                <a:rPr lang="en-US" sz="1200" dirty="0" smtClean="0">
                  <a:latin typeface="Arial" charset="0"/>
                  <a:cs typeface="Arial" charset="0"/>
                </a:rPr>
                <a:t>client team </a:t>
              </a:r>
              <a:r>
                <a:rPr lang="en-US" sz="1200" dirty="0">
                  <a:latin typeface="Arial" charset="0"/>
                  <a:cs typeface="Arial" charset="0"/>
                </a:rPr>
                <a:t>to sign off KT process documents</a:t>
              </a:r>
            </a:p>
            <a:p>
              <a:pPr marL="111125" indent="-111125" algn="l">
                <a:spcBef>
                  <a:spcPts val="300"/>
                </a:spcBef>
                <a:buSzPct val="75000"/>
                <a:buFont typeface="Wingdings" pitchFamily="2" charset="2"/>
                <a:buChar char="§"/>
              </a:pPr>
              <a:r>
                <a:rPr lang="en-US" sz="1200" dirty="0" smtClean="0">
                  <a:latin typeface="Arial" charset="0"/>
                  <a:cs typeface="Arial" charset="0"/>
                </a:rPr>
                <a:t>Client team </a:t>
              </a:r>
              <a:r>
                <a:rPr lang="en-US" sz="1200" dirty="0">
                  <a:latin typeface="Arial" charset="0"/>
                  <a:cs typeface="Arial" charset="0"/>
                </a:rPr>
                <a:t>to sign-off on </a:t>
              </a:r>
              <a:r>
                <a:rPr lang="en-US" sz="1200" dirty="0" smtClean="0">
                  <a:latin typeface="Arial" charset="0"/>
                  <a:cs typeface="Arial" charset="0"/>
                </a:rPr>
                <a:t>&lt;mention  areas &gt; that </a:t>
              </a:r>
              <a:r>
                <a:rPr lang="en-US" sz="1200" dirty="0">
                  <a:latin typeface="Arial" charset="0"/>
                  <a:cs typeface="Arial" charset="0"/>
                </a:rPr>
                <a:t>can be transitioned to </a:t>
              </a:r>
              <a:r>
                <a:rPr lang="en-US" sz="1200" dirty="0" smtClean="0">
                  <a:latin typeface="Arial" charset="0"/>
                  <a:cs typeface="Arial" charset="0"/>
                </a:rPr>
                <a:t>GAVS </a:t>
              </a:r>
              <a:r>
                <a:rPr lang="en-US" sz="1200" dirty="0">
                  <a:latin typeface="Arial" charset="0"/>
                  <a:cs typeface="Arial" charset="0"/>
                </a:rPr>
                <a:t>team</a:t>
              </a:r>
            </a:p>
          </p:txBody>
        </p:sp>
      </p:grpSp>
      <p:cxnSp>
        <p:nvCxnSpPr>
          <p:cNvPr id="19470" name="Straight Arrow Connector 24"/>
          <p:cNvCxnSpPr>
            <a:cxnSpLocks noChangeShapeType="1"/>
          </p:cNvCxnSpPr>
          <p:nvPr/>
        </p:nvCxnSpPr>
        <p:spPr bwMode="auto">
          <a:xfrm>
            <a:off x="5870575" y="2678113"/>
            <a:ext cx="750888" cy="14287"/>
          </a:xfrm>
          <a:prstGeom prst="straightConnector1">
            <a:avLst/>
          </a:prstGeom>
          <a:noFill/>
          <a:ln w="57150" algn="ctr">
            <a:solidFill>
              <a:srgbClr val="FFC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792162"/>
          </a:xfrm>
        </p:spPr>
        <p:txBody>
          <a:bodyPr/>
          <a:lstStyle/>
          <a:p>
            <a:r>
              <a:rPr lang="en-US" dirty="0" smtClean="0"/>
              <a:t>Knowledge Transition – Guided Support Phase</a:t>
            </a: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BCC5A7-6E32-4216-9BF1-2184A97BE92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ounded Rectangle 13"/>
          <p:cNvSpPr>
            <a:spLocks noChangeArrowheads="1"/>
          </p:cNvSpPr>
          <p:nvPr/>
        </p:nvSpPr>
        <p:spPr bwMode="auto">
          <a:xfrm>
            <a:off x="6354763" y="1711325"/>
            <a:ext cx="2600325" cy="3381375"/>
          </a:xfrm>
          <a:prstGeom prst="roundRect">
            <a:avLst>
              <a:gd name="adj" fmla="val 8028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Tx/>
              <a:buChar char="•"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1508" name="Rounded Rectangle 2"/>
          <p:cNvSpPr>
            <a:spLocks noChangeArrowheads="1"/>
          </p:cNvSpPr>
          <p:nvPr/>
        </p:nvSpPr>
        <p:spPr bwMode="auto">
          <a:xfrm>
            <a:off x="627063" y="1708150"/>
            <a:ext cx="2566987" cy="4746625"/>
          </a:xfrm>
          <a:prstGeom prst="roundRect">
            <a:avLst>
              <a:gd name="adj" fmla="val 5051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/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21509" name="Rounded Rectangle 3"/>
          <p:cNvSpPr>
            <a:spLocks noChangeArrowheads="1"/>
          </p:cNvSpPr>
          <p:nvPr/>
        </p:nvSpPr>
        <p:spPr bwMode="auto">
          <a:xfrm>
            <a:off x="3509963" y="1708150"/>
            <a:ext cx="2568575" cy="4733925"/>
          </a:xfrm>
          <a:prstGeom prst="roundRect">
            <a:avLst>
              <a:gd name="adj" fmla="val 5051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/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21510" name="Rounded Rectangle 7"/>
          <p:cNvSpPr>
            <a:spLocks noChangeArrowheads="1"/>
          </p:cNvSpPr>
          <p:nvPr/>
        </p:nvSpPr>
        <p:spPr bwMode="auto">
          <a:xfrm>
            <a:off x="739775" y="1801813"/>
            <a:ext cx="2330450" cy="792162"/>
          </a:xfrm>
          <a:prstGeom prst="roundRect">
            <a:avLst>
              <a:gd name="adj" fmla="val 16565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algn="l">
              <a:spcBef>
                <a:spcPts val="300"/>
              </a:spcBef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Leads</a:t>
            </a:r>
          </a:p>
          <a:p>
            <a:pPr algn="l">
              <a:spcBef>
                <a:spcPts val="300"/>
              </a:spcBef>
            </a:pPr>
            <a:r>
              <a:rPr 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SMEs</a:t>
            </a:r>
          </a:p>
        </p:txBody>
      </p:sp>
      <p:sp>
        <p:nvSpPr>
          <p:cNvPr id="21511" name="Rounded Rectangle 9"/>
          <p:cNvSpPr>
            <a:spLocks noChangeArrowheads="1"/>
          </p:cNvSpPr>
          <p:nvPr/>
        </p:nvSpPr>
        <p:spPr bwMode="auto">
          <a:xfrm>
            <a:off x="755650" y="2743200"/>
            <a:ext cx="2330450" cy="3616325"/>
          </a:xfrm>
          <a:prstGeom prst="roundRect">
            <a:avLst>
              <a:gd name="adj" fmla="val 10130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Client  </a:t>
            </a:r>
            <a:r>
              <a:rPr lang="en-US" sz="1200" b="1" dirty="0">
                <a:latin typeface="Arial" charset="0"/>
                <a:cs typeface="Arial" charset="0"/>
              </a:rPr>
              <a:t>involvement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200" b="1" dirty="0" smtClean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endParaRPr lang="en-US" sz="1200" b="1" dirty="0">
              <a:latin typeface="Arial" charset="0"/>
              <a:cs typeface="Arial" charset="0"/>
            </a:endParaRPr>
          </a:p>
        </p:txBody>
      </p:sp>
      <p:sp>
        <p:nvSpPr>
          <p:cNvPr id="21512" name="Rounded Rectangle 12"/>
          <p:cNvSpPr>
            <a:spLocks noChangeArrowheads="1"/>
          </p:cNvSpPr>
          <p:nvPr/>
        </p:nvSpPr>
        <p:spPr bwMode="auto">
          <a:xfrm>
            <a:off x="3621088" y="1801813"/>
            <a:ext cx="2332037" cy="793750"/>
          </a:xfrm>
          <a:prstGeom prst="roundRect">
            <a:avLst>
              <a:gd name="adj" fmla="val 16565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algn="l">
              <a:spcBef>
                <a:spcPts val="3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GAVS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team</a:t>
            </a:r>
          </a:p>
        </p:txBody>
      </p:sp>
      <p:sp>
        <p:nvSpPr>
          <p:cNvPr id="21513" name="Rounded Rectangle 13"/>
          <p:cNvSpPr>
            <a:spLocks noChangeArrowheads="1"/>
          </p:cNvSpPr>
          <p:nvPr/>
        </p:nvSpPr>
        <p:spPr bwMode="auto">
          <a:xfrm>
            <a:off x="6365875" y="1709738"/>
            <a:ext cx="2600325" cy="3381375"/>
          </a:xfrm>
          <a:prstGeom prst="roundRect">
            <a:avLst>
              <a:gd name="adj" fmla="val 8028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>
                <a:latin typeface="Arial" charset="0"/>
                <a:cs typeface="Arial" charset="0"/>
              </a:rPr>
              <a:t>Key deliverables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Tx/>
              <a:buChar char="•"/>
            </a:pPr>
            <a:endParaRPr lang="en-US" sz="1200" dirty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Incidents resolved by </a:t>
            </a:r>
            <a:r>
              <a:rPr lang="en-US" sz="1200" dirty="0" smtClean="0">
                <a:latin typeface="Arial" charset="0"/>
                <a:cs typeface="Arial" charset="0"/>
              </a:rPr>
              <a:t>GAVS team</a:t>
            </a:r>
            <a:endParaRPr lang="en-US" sz="1200" dirty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Status and performance reports as agreed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Baselined SLAs and metrics to be adhered to in steady state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200" dirty="0">
                <a:latin typeface="Arial" charset="0"/>
                <a:cs typeface="Arial" charset="0"/>
              </a:rPr>
              <a:t>Updated support processes manual &amp; SLA handbook</a:t>
            </a: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SzPct val="75000"/>
              <a:buFontTx/>
              <a:buChar char="•"/>
            </a:pPr>
            <a:endParaRPr lang="en-US" sz="1200" dirty="0">
              <a:latin typeface="Arial" charset="0"/>
              <a:cs typeface="Arial" charset="0"/>
            </a:endParaRPr>
          </a:p>
        </p:txBody>
      </p:sp>
      <p:cxnSp>
        <p:nvCxnSpPr>
          <p:cNvPr id="21514" name="Straight Arrow Connector 19"/>
          <p:cNvCxnSpPr>
            <a:cxnSpLocks noChangeShapeType="1"/>
          </p:cNvCxnSpPr>
          <p:nvPr/>
        </p:nvCxnSpPr>
        <p:spPr bwMode="auto">
          <a:xfrm>
            <a:off x="2974975" y="2674938"/>
            <a:ext cx="750888" cy="14287"/>
          </a:xfrm>
          <a:prstGeom prst="straightConnector1">
            <a:avLst/>
          </a:prstGeom>
          <a:noFill/>
          <a:ln w="57150" algn="ctr">
            <a:solidFill>
              <a:srgbClr val="FFC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1515" name="Rounded Rectangle 27"/>
          <p:cNvSpPr>
            <a:spLocks noChangeArrowheads="1"/>
          </p:cNvSpPr>
          <p:nvPr/>
        </p:nvSpPr>
        <p:spPr bwMode="auto">
          <a:xfrm>
            <a:off x="3657600" y="2743200"/>
            <a:ext cx="2312987" cy="3568700"/>
          </a:xfrm>
          <a:prstGeom prst="roundRect">
            <a:avLst>
              <a:gd name="adj" fmla="val 8593"/>
            </a:avLst>
          </a:prstGeom>
          <a:solidFill>
            <a:srgbClr val="99CCFF">
              <a:alpha val="25098"/>
            </a:srgbClr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 lIns="91430" tIns="45714" rIns="91430" bIns="45714"/>
          <a:lstStyle/>
          <a:p>
            <a:pPr marL="115888" indent="-115888" algn="l">
              <a:spcBef>
                <a:spcPts val="300"/>
              </a:spcBef>
            </a:pPr>
            <a:endParaRPr lang="en-US" sz="1200" b="1" dirty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sz="1200" b="1" dirty="0" smtClean="0">
                <a:latin typeface="Arial" charset="0"/>
                <a:cs typeface="Arial" charset="0"/>
              </a:rPr>
              <a:t>Key activities</a:t>
            </a:r>
          </a:p>
          <a:p>
            <a:pPr marL="115888" indent="-115888" algn="l">
              <a:spcBef>
                <a:spcPts val="300"/>
              </a:spcBef>
            </a:pPr>
            <a:r>
              <a:rPr lang="en-US" sz="1200" b="1" dirty="0" smtClean="0">
                <a:latin typeface="Arial" charset="0"/>
                <a:cs typeface="Arial" charset="0"/>
              </a:rPr>
              <a:t>Onsite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dirty="0" smtClean="0">
                <a:latin typeface="Arial" charset="0"/>
                <a:cs typeface="Arial" charset="0"/>
              </a:rPr>
              <a:t>X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dirty="0" smtClean="0">
                <a:latin typeface="Arial" charset="0"/>
                <a:cs typeface="Arial" charset="0"/>
              </a:rPr>
              <a:t>Y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dirty="0" smtClean="0">
                <a:latin typeface="Arial" charset="0"/>
                <a:cs typeface="Arial" charset="0"/>
              </a:rPr>
              <a:t>Z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endParaRPr lang="en-US" sz="1200" b="1" dirty="0" smtClean="0">
              <a:latin typeface="Arial" charset="0"/>
              <a:cs typeface="Arial" charset="0"/>
            </a:endParaRPr>
          </a:p>
          <a:p>
            <a:pPr marL="115888" indent="-115888" algn="l">
              <a:spcBef>
                <a:spcPts val="300"/>
              </a:spcBef>
              <a:buSzPct val="75000"/>
            </a:pPr>
            <a:r>
              <a:rPr lang="en-US" sz="1200" b="1" dirty="0" smtClean="0">
                <a:latin typeface="Arial" charset="0"/>
                <a:cs typeface="Arial" charset="0"/>
              </a:rPr>
              <a:t>Offshore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dirty="0" smtClean="0">
                <a:latin typeface="Arial" charset="0"/>
                <a:cs typeface="Arial" charset="0"/>
              </a:rPr>
              <a:t>X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</a:t>
            </a:r>
          </a:p>
          <a:p>
            <a:pPr marL="115888" indent="-115888" algn="l">
              <a:spcBef>
                <a:spcPts val="300"/>
              </a:spcBef>
              <a:buSzPct val="75000"/>
              <a:buFont typeface="Wingdings" pitchFamily="2" charset="2"/>
              <a:buChar char="§"/>
            </a:pP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Z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30238" y="1109663"/>
            <a:ext cx="8351837" cy="528637"/>
            <a:chOff x="630066" y="1110002"/>
            <a:chExt cx="8352433" cy="527730"/>
          </a:xfrm>
        </p:grpSpPr>
        <p:sp>
          <p:nvSpPr>
            <p:cNvPr id="21528" name="Rounded Rectangle 6"/>
            <p:cNvSpPr>
              <a:spLocks noChangeArrowheads="1"/>
            </p:cNvSpPr>
            <p:nvPr/>
          </p:nvSpPr>
          <p:spPr bwMode="auto">
            <a:xfrm>
              <a:off x="630066" y="1121378"/>
              <a:ext cx="8350161" cy="516354"/>
            </a:xfrm>
            <a:prstGeom prst="roundRect">
              <a:avLst>
                <a:gd name="adj" fmla="val 15625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5888" indent="-115888" algn="l">
                <a:buFont typeface="Wingdings" pitchFamily="2" charset="2"/>
                <a:buNone/>
              </a:pPr>
              <a:endParaRPr lang="en-US" sz="1800" b="1">
                <a:latin typeface="Arial" charset="0"/>
                <a:cs typeface="Arial" charset="0"/>
              </a:endParaRPr>
            </a:p>
          </p:txBody>
        </p:sp>
        <p:sp>
          <p:nvSpPr>
            <p:cNvPr id="21529" name="Rounded Rectangle 28"/>
            <p:cNvSpPr>
              <a:spLocks noChangeArrowheads="1"/>
            </p:cNvSpPr>
            <p:nvPr/>
          </p:nvSpPr>
          <p:spPr bwMode="auto">
            <a:xfrm>
              <a:off x="632338" y="1110002"/>
              <a:ext cx="8350161" cy="516354"/>
            </a:xfrm>
            <a:prstGeom prst="roundRect">
              <a:avLst>
                <a:gd name="adj" fmla="val 15625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 anchor="ctr"/>
            <a:lstStyle/>
            <a:p>
              <a:pPr marL="115888" indent="-115888" algn="l"/>
              <a:r>
                <a:rPr lang="en-US" sz="1200" b="1" dirty="0">
                  <a:latin typeface="Arial" charset="0"/>
                  <a:cs typeface="Arial" charset="0"/>
                </a:rPr>
                <a:t>Objective: </a:t>
              </a:r>
              <a:r>
                <a:rPr lang="en-US" sz="1200" dirty="0" smtClean="0">
                  <a:solidFill>
                    <a:srgbClr val="4D4D4D"/>
                  </a:solidFill>
                  <a:latin typeface="Arial" charset="0"/>
                  <a:cs typeface="Arial" charset="0"/>
                </a:rPr>
                <a:t>GAVS takes </a:t>
              </a:r>
              <a:r>
                <a:rPr lang="en-US" sz="1200" dirty="0">
                  <a:solidFill>
                    <a:srgbClr val="4D4D4D"/>
                  </a:solidFill>
                  <a:latin typeface="Arial" charset="0"/>
                  <a:cs typeface="Arial" charset="0"/>
                </a:rPr>
                <a:t>primary ownership in all activities</a:t>
              </a: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380163" y="5186363"/>
            <a:ext cx="2571750" cy="1268412"/>
            <a:chOff x="6380418" y="4874522"/>
            <a:chExt cx="2571736" cy="1201027"/>
          </a:xfrm>
        </p:grpSpPr>
        <p:sp>
          <p:nvSpPr>
            <p:cNvPr id="21526" name="Rounded Rectangle 5"/>
            <p:cNvSpPr>
              <a:spLocks noChangeArrowheads="1"/>
            </p:cNvSpPr>
            <p:nvPr/>
          </p:nvSpPr>
          <p:spPr bwMode="auto">
            <a:xfrm>
              <a:off x="6380418" y="4885898"/>
              <a:ext cx="2569464" cy="1189651"/>
            </a:xfrm>
            <a:prstGeom prst="roundRect">
              <a:avLst>
                <a:gd name="adj" fmla="val 14227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5888" indent="-115888" algn="l"/>
              <a:endParaRPr lang="en-US" sz="1200" b="1">
                <a:latin typeface="Arial" charset="0"/>
                <a:cs typeface="Arial" charset="0"/>
              </a:endParaRPr>
            </a:p>
          </p:txBody>
        </p:sp>
        <p:sp>
          <p:nvSpPr>
            <p:cNvPr id="21527" name="Rounded Rectangle 31"/>
            <p:cNvSpPr>
              <a:spLocks noChangeArrowheads="1"/>
            </p:cNvSpPr>
            <p:nvPr/>
          </p:nvSpPr>
          <p:spPr bwMode="auto">
            <a:xfrm>
              <a:off x="6382005" y="4874522"/>
              <a:ext cx="2570149" cy="1189002"/>
            </a:xfrm>
            <a:prstGeom prst="roundRect">
              <a:avLst>
                <a:gd name="adj" fmla="val 14227"/>
              </a:avLst>
            </a:prstGeom>
            <a:solidFill>
              <a:srgbClr val="99CCFF">
                <a:alpha val="25098"/>
              </a:srgbClr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lIns="91430" tIns="45714" rIns="91430" bIns="45714"/>
            <a:lstStyle/>
            <a:p>
              <a:pPr marL="114300" indent="-114300" algn="l">
                <a:spcBef>
                  <a:spcPts val="300"/>
                </a:spcBef>
                <a:buClr>
                  <a:schemeClr val="tx1"/>
                </a:buClr>
                <a:buFont typeface="Wingdings" pitchFamily="2" charset="2"/>
                <a:buNone/>
              </a:pPr>
              <a:r>
                <a:rPr lang="en-US" sz="1200" b="1" dirty="0">
                  <a:latin typeface="Arial" charset="0"/>
                  <a:cs typeface="Arial" charset="0"/>
                </a:rPr>
                <a:t>Sign off/Exit criteria</a:t>
              </a:r>
            </a:p>
            <a:p>
              <a:pPr marL="114300" indent="-114300" algn="l">
                <a:spcBef>
                  <a:spcPts val="3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  <a:cs typeface="Arial" charset="0"/>
                </a:rPr>
                <a:t>All support calls resolved by </a:t>
              </a:r>
              <a:r>
                <a:rPr lang="en-US" sz="1200" dirty="0" smtClean="0">
                  <a:latin typeface="Arial" charset="0"/>
                  <a:cs typeface="Arial" charset="0"/>
                </a:rPr>
                <a:t>GAVS team </a:t>
              </a:r>
              <a:r>
                <a:rPr lang="en-US" sz="1200" dirty="0">
                  <a:latin typeface="Arial" charset="0"/>
                  <a:cs typeface="Arial" charset="0"/>
                </a:rPr>
                <a:t>independently</a:t>
              </a:r>
            </a:p>
            <a:p>
              <a:pPr marL="114300" indent="-114300" algn="l">
                <a:spcBef>
                  <a:spcPts val="3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§"/>
              </a:pPr>
              <a:r>
                <a:rPr lang="en-US" sz="1200" dirty="0">
                  <a:latin typeface="Arial" charset="0"/>
                  <a:cs typeface="Arial" charset="0"/>
                </a:rPr>
                <a:t>Baselined SLAs established for steady state phase</a:t>
              </a:r>
            </a:p>
            <a:p>
              <a:pPr marL="114300" indent="-114300" algn="l">
                <a:spcBef>
                  <a:spcPts val="300"/>
                </a:spcBef>
                <a:buClr>
                  <a:schemeClr val="tx1"/>
                </a:buClr>
                <a:buFont typeface="Wingdings" pitchFamily="2" charset="2"/>
                <a:buChar char="ü"/>
              </a:pPr>
              <a:endParaRPr lang="en-US" sz="1200" dirty="0">
                <a:latin typeface="Arial" charset="0"/>
                <a:cs typeface="Arial" charset="0"/>
              </a:endParaRPr>
            </a:p>
          </p:txBody>
        </p:sp>
      </p:grpSp>
      <p:cxnSp>
        <p:nvCxnSpPr>
          <p:cNvPr id="21518" name="Straight Arrow Connector 24"/>
          <p:cNvCxnSpPr>
            <a:cxnSpLocks noChangeShapeType="1"/>
          </p:cNvCxnSpPr>
          <p:nvPr/>
        </p:nvCxnSpPr>
        <p:spPr bwMode="auto">
          <a:xfrm>
            <a:off x="5870575" y="2678113"/>
            <a:ext cx="750888" cy="14287"/>
          </a:xfrm>
          <a:prstGeom prst="straightConnector1">
            <a:avLst/>
          </a:prstGeom>
          <a:noFill/>
          <a:ln w="57150" algn="ctr">
            <a:solidFill>
              <a:srgbClr val="FFC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04298"/>
            <a:ext cx="8229600" cy="792162"/>
          </a:xfrm>
        </p:spPr>
        <p:txBody>
          <a:bodyPr/>
          <a:lstStyle/>
          <a:p>
            <a:r>
              <a:rPr lang="en-US" dirty="0" smtClean="0"/>
              <a:t>Knowledge Transition – Lead Phase</a:t>
            </a:r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 bwMode="auto">
          <a:xfrm>
            <a:off x="6553200" y="65690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BCC5A7-6E32-4216-9BF1-2184A97BE92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 9k</Template>
  <TotalTime>30620</TotalTime>
  <Words>1367</Words>
  <Application>Microsoft Office PowerPoint</Application>
  <PresentationFormat>On-screen Show (4:3)</PresentationFormat>
  <Paragraphs>409</Paragraphs>
  <Slides>32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Calibri</vt:lpstr>
      <vt:lpstr>Cambria</vt:lpstr>
      <vt:lpstr>Tahoma</vt:lpstr>
      <vt:lpstr>Times New Roman</vt:lpstr>
      <vt:lpstr>Verdana</vt:lpstr>
      <vt:lpstr>Wingdings</vt:lpstr>
      <vt:lpstr>1_Office Theme</vt:lpstr>
      <vt:lpstr>Worksheet</vt:lpstr>
      <vt:lpstr>Presentation</vt:lpstr>
      <vt:lpstr>PowerPoint Presentation</vt:lpstr>
      <vt:lpstr>Background</vt:lpstr>
      <vt:lpstr>PowerPoint Presentation</vt:lpstr>
      <vt:lpstr>Approach to Transition</vt:lpstr>
      <vt:lpstr>Knowledge Transition Methodology</vt:lpstr>
      <vt:lpstr>Knowledge Transition – Planning Phase</vt:lpstr>
      <vt:lpstr>Knowledge Transition – Knowledge Acquisition</vt:lpstr>
      <vt:lpstr>Knowledge Transition – Guided Support Phase</vt:lpstr>
      <vt:lpstr>Knowledge Transition – Lead Phase</vt:lpstr>
      <vt:lpstr>Team Composition</vt:lpstr>
      <vt:lpstr>Business Analyst Involvement during Transition</vt:lpstr>
      <vt:lpstr>PowerPoint Presentation</vt:lpstr>
      <vt:lpstr>PowerPoint Presentation</vt:lpstr>
      <vt:lpstr>KT Effectiveness via Metrics</vt:lpstr>
      <vt:lpstr>PowerPoint Presentation</vt:lpstr>
      <vt:lpstr>Approach to Steady State</vt:lpstr>
      <vt:lpstr>Steady State – Ongoing Support</vt:lpstr>
      <vt:lpstr>Infrastructure and Connectivity</vt:lpstr>
      <vt:lpstr>Typical Ticket Process</vt:lpstr>
      <vt:lpstr>Metrics during Steady State</vt:lpstr>
      <vt:lpstr>Communication &amp; Escalation Mechanism</vt:lpstr>
      <vt:lpstr>Engagement Governance</vt:lpstr>
      <vt:lpstr>Online Reporting through EMO</vt:lpstr>
      <vt:lpstr>PowerPoint Presentation</vt:lpstr>
      <vt:lpstr>Timelines</vt:lpstr>
      <vt:lpstr>Commercials</vt:lpstr>
      <vt:lpstr>PowerPoint Presentation</vt:lpstr>
      <vt:lpstr>Roadmap towards a Managed Service</vt:lpstr>
      <vt:lpstr>PowerPoint Presentation</vt:lpstr>
      <vt:lpstr>KT Templates</vt:lpstr>
      <vt:lpstr>Appendix – KT Templates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Haridasu Rao</dc:creator>
  <cp:lastModifiedBy>Emmanuel Selva Rajan</cp:lastModifiedBy>
  <cp:revision>523</cp:revision>
  <cp:lastPrinted>2009-04-22T19:24:48Z</cp:lastPrinted>
  <dcterms:created xsi:type="dcterms:W3CDTF">2003-01-19T23:44:25Z</dcterms:created>
  <dcterms:modified xsi:type="dcterms:W3CDTF">2017-05-15T13:19:49Z</dcterms:modified>
</cp:coreProperties>
</file>